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3" r:id="rId1"/>
  </p:sldMasterIdLst>
  <p:notesMasterIdLst>
    <p:notesMasterId r:id="rId3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494" r:id="rId15"/>
    <p:sldId id="270" r:id="rId16"/>
    <p:sldId id="271" r:id="rId17"/>
    <p:sldId id="272" r:id="rId18"/>
    <p:sldId id="495" r:id="rId19"/>
    <p:sldId id="496" r:id="rId20"/>
    <p:sldId id="273" r:id="rId21"/>
    <p:sldId id="497" r:id="rId22"/>
    <p:sldId id="274" r:id="rId23"/>
    <p:sldId id="275" r:id="rId24"/>
    <p:sldId id="498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501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499" r:id="rId48"/>
    <p:sldId id="500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602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502" r:id="rId119"/>
    <p:sldId id="503" r:id="rId120"/>
    <p:sldId id="504" r:id="rId121"/>
    <p:sldId id="505" r:id="rId122"/>
    <p:sldId id="366" r:id="rId123"/>
    <p:sldId id="507" r:id="rId124"/>
    <p:sldId id="367" r:id="rId125"/>
    <p:sldId id="368" r:id="rId126"/>
    <p:sldId id="369" r:id="rId127"/>
    <p:sldId id="370" r:id="rId128"/>
    <p:sldId id="508" r:id="rId129"/>
    <p:sldId id="509" r:id="rId130"/>
    <p:sldId id="510" r:id="rId131"/>
    <p:sldId id="511" r:id="rId132"/>
    <p:sldId id="598" r:id="rId133"/>
    <p:sldId id="371" r:id="rId134"/>
    <p:sldId id="372" r:id="rId135"/>
    <p:sldId id="373" r:id="rId136"/>
    <p:sldId id="374" r:id="rId137"/>
    <p:sldId id="514" r:id="rId138"/>
    <p:sldId id="515" r:id="rId139"/>
    <p:sldId id="377" r:id="rId140"/>
    <p:sldId id="378" r:id="rId141"/>
    <p:sldId id="379" r:id="rId142"/>
    <p:sldId id="380" r:id="rId143"/>
    <p:sldId id="381" r:id="rId144"/>
    <p:sldId id="382" r:id="rId145"/>
    <p:sldId id="383" r:id="rId146"/>
    <p:sldId id="386" r:id="rId147"/>
    <p:sldId id="387" r:id="rId148"/>
    <p:sldId id="388" r:id="rId149"/>
    <p:sldId id="516" r:id="rId150"/>
    <p:sldId id="389" r:id="rId151"/>
    <p:sldId id="390" r:id="rId152"/>
    <p:sldId id="518" r:id="rId153"/>
    <p:sldId id="391" r:id="rId154"/>
    <p:sldId id="392" r:id="rId155"/>
    <p:sldId id="393" r:id="rId156"/>
    <p:sldId id="394" r:id="rId157"/>
    <p:sldId id="396" r:id="rId158"/>
    <p:sldId id="519" r:id="rId159"/>
    <p:sldId id="520" r:id="rId160"/>
    <p:sldId id="397" r:id="rId161"/>
    <p:sldId id="523" r:id="rId162"/>
    <p:sldId id="402" r:id="rId163"/>
    <p:sldId id="404" r:id="rId164"/>
    <p:sldId id="531" r:id="rId165"/>
    <p:sldId id="410" r:id="rId166"/>
    <p:sldId id="532" r:id="rId167"/>
    <p:sldId id="533" r:id="rId168"/>
    <p:sldId id="534" r:id="rId169"/>
    <p:sldId id="535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536" r:id="rId178"/>
    <p:sldId id="537" r:id="rId179"/>
    <p:sldId id="538" r:id="rId180"/>
    <p:sldId id="539" r:id="rId181"/>
    <p:sldId id="540" r:id="rId182"/>
    <p:sldId id="423" r:id="rId183"/>
    <p:sldId id="424" r:id="rId184"/>
    <p:sldId id="425" r:id="rId185"/>
    <p:sldId id="542" r:id="rId186"/>
    <p:sldId id="426" r:id="rId187"/>
    <p:sldId id="427" r:id="rId188"/>
    <p:sldId id="428" r:id="rId189"/>
    <p:sldId id="429" r:id="rId190"/>
    <p:sldId id="543" r:id="rId191"/>
    <p:sldId id="544" r:id="rId192"/>
    <p:sldId id="545" r:id="rId193"/>
    <p:sldId id="430" r:id="rId194"/>
    <p:sldId id="431" r:id="rId195"/>
    <p:sldId id="432" r:id="rId196"/>
    <p:sldId id="599" r:id="rId197"/>
    <p:sldId id="601" r:id="rId198"/>
    <p:sldId id="433" r:id="rId199"/>
    <p:sldId id="434" r:id="rId200"/>
    <p:sldId id="435" r:id="rId201"/>
    <p:sldId id="436" r:id="rId202"/>
    <p:sldId id="546" r:id="rId203"/>
    <p:sldId id="437" r:id="rId204"/>
    <p:sldId id="438" r:id="rId205"/>
    <p:sldId id="439" r:id="rId206"/>
    <p:sldId id="547" r:id="rId207"/>
    <p:sldId id="440" r:id="rId208"/>
    <p:sldId id="548" r:id="rId209"/>
    <p:sldId id="441" r:id="rId210"/>
    <p:sldId id="442" r:id="rId211"/>
    <p:sldId id="443" r:id="rId212"/>
    <p:sldId id="444" r:id="rId213"/>
    <p:sldId id="445" r:id="rId214"/>
    <p:sldId id="446" r:id="rId215"/>
    <p:sldId id="447" r:id="rId216"/>
    <p:sldId id="448" r:id="rId217"/>
    <p:sldId id="549" r:id="rId218"/>
    <p:sldId id="449" r:id="rId219"/>
    <p:sldId id="451" r:id="rId220"/>
    <p:sldId id="452" r:id="rId221"/>
    <p:sldId id="450" r:id="rId222"/>
    <p:sldId id="453" r:id="rId223"/>
    <p:sldId id="454" r:id="rId224"/>
    <p:sldId id="550" r:id="rId225"/>
    <p:sldId id="551" r:id="rId226"/>
    <p:sldId id="455" r:id="rId227"/>
    <p:sldId id="456" r:id="rId228"/>
    <p:sldId id="457" r:id="rId229"/>
    <p:sldId id="458" r:id="rId230"/>
    <p:sldId id="459" r:id="rId231"/>
    <p:sldId id="460" r:id="rId232"/>
    <p:sldId id="461" r:id="rId233"/>
    <p:sldId id="462" r:id="rId234"/>
    <p:sldId id="463" r:id="rId235"/>
    <p:sldId id="464" r:id="rId236"/>
    <p:sldId id="465" r:id="rId237"/>
    <p:sldId id="466" r:id="rId238"/>
    <p:sldId id="467" r:id="rId239"/>
    <p:sldId id="468" r:id="rId240"/>
    <p:sldId id="552" r:id="rId241"/>
    <p:sldId id="469" r:id="rId242"/>
    <p:sldId id="553" r:id="rId243"/>
    <p:sldId id="471" r:id="rId244"/>
    <p:sldId id="472" r:id="rId245"/>
    <p:sldId id="473" r:id="rId246"/>
    <p:sldId id="474" r:id="rId247"/>
    <p:sldId id="554" r:id="rId248"/>
    <p:sldId id="555" r:id="rId249"/>
    <p:sldId id="556" r:id="rId250"/>
    <p:sldId id="475" r:id="rId251"/>
    <p:sldId id="476" r:id="rId252"/>
    <p:sldId id="477" r:id="rId253"/>
    <p:sldId id="478" r:id="rId254"/>
    <p:sldId id="479" r:id="rId255"/>
    <p:sldId id="480" r:id="rId256"/>
    <p:sldId id="481" r:id="rId257"/>
    <p:sldId id="557" r:id="rId258"/>
    <p:sldId id="558" r:id="rId259"/>
    <p:sldId id="559" r:id="rId260"/>
    <p:sldId id="560" r:id="rId261"/>
    <p:sldId id="482" r:id="rId262"/>
    <p:sldId id="483" r:id="rId263"/>
    <p:sldId id="484" r:id="rId264"/>
    <p:sldId id="485" r:id="rId265"/>
    <p:sldId id="561" r:id="rId266"/>
    <p:sldId id="562" r:id="rId267"/>
    <p:sldId id="563" r:id="rId268"/>
    <p:sldId id="564" r:id="rId269"/>
    <p:sldId id="565" r:id="rId270"/>
    <p:sldId id="566" r:id="rId271"/>
    <p:sldId id="567" r:id="rId272"/>
    <p:sldId id="568" r:id="rId273"/>
    <p:sldId id="569" r:id="rId274"/>
    <p:sldId id="570" r:id="rId275"/>
    <p:sldId id="571" r:id="rId276"/>
    <p:sldId id="572" r:id="rId277"/>
    <p:sldId id="573" r:id="rId278"/>
    <p:sldId id="574" r:id="rId279"/>
    <p:sldId id="575" r:id="rId280"/>
    <p:sldId id="576" r:id="rId281"/>
    <p:sldId id="577" r:id="rId282"/>
    <p:sldId id="578" r:id="rId283"/>
    <p:sldId id="579" r:id="rId284"/>
    <p:sldId id="580" r:id="rId285"/>
    <p:sldId id="581" r:id="rId286"/>
    <p:sldId id="582" r:id="rId287"/>
    <p:sldId id="583" r:id="rId288"/>
    <p:sldId id="584" r:id="rId289"/>
    <p:sldId id="585" r:id="rId290"/>
    <p:sldId id="586" r:id="rId291"/>
    <p:sldId id="587" r:id="rId292"/>
    <p:sldId id="588" r:id="rId293"/>
    <p:sldId id="589" r:id="rId294"/>
    <p:sldId id="590" r:id="rId295"/>
    <p:sldId id="591" r:id="rId296"/>
    <p:sldId id="592" r:id="rId297"/>
    <p:sldId id="593" r:id="rId298"/>
    <p:sldId id="594" r:id="rId299"/>
    <p:sldId id="595" r:id="rId300"/>
    <p:sldId id="596" r:id="rId301"/>
    <p:sldId id="597" r:id="rId302"/>
    <p:sldId id="486" r:id="rId303"/>
    <p:sldId id="487" r:id="rId304"/>
    <p:sldId id="489" r:id="rId305"/>
    <p:sldId id="490" r:id="rId306"/>
    <p:sldId id="491" r:id="rId307"/>
    <p:sldId id="492" r:id="rId308"/>
    <p:sldId id="493" r:id="rId3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2"/>
    <p:restoredTop sz="94984"/>
  </p:normalViewPr>
  <p:slideViewPr>
    <p:cSldViewPr snapToGrid="0">
      <p:cViewPr>
        <p:scale>
          <a:sx n="100" d="100"/>
          <a:sy n="100" d="100"/>
        </p:scale>
        <p:origin x="72" y="24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ableStyles" Target="tableStyle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commentAuthors" Target="commentAuthor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presProps" Target="pres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theme" Target="theme/theme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cris.joongbu.ac.kr/course/2018-1/jcp/api/java/io/class-use/UnsupportedEncodingException.html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hyperlink" Target="https://coding-factory.tistory.com/281" TargetMode="Externa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ewo\OneDrive\&#48148;&#53461;%20&#54868;&#47732;\&#44053;&#51032;\&#46020;&#49436;-&#51088;&#48148;%20&#50937;&#51012;%20&#45796;&#47336;&#45716;%20&#44592;&#49696;\&#51088;&#48148;&#50937;_&#44053;&#51032;&#44368;&#50504;_v4\17&#51109;_&#47784;&#45944;2%20&#48169;&#49885;&#51004;&#47196;%20&#54952;&#50984;&#51201;&#51004;&#47196;%20&#44060;&#48156;&#54616;&#44592;.ppt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ewo\OneDrive\&#48148;&#53461;%20&#54868;&#47732;\&#44053;&#51032;\&#46020;&#49436;-&#51088;&#48148;%20&#50937;&#51012;%20&#45796;&#47336;&#45716;%20&#44592;&#49696;\&#51088;&#48148;&#50937;_&#44053;&#51032;&#44368;&#50504;_v4\17&#51109;_&#47784;&#45944;2%20&#48169;&#49885;&#51004;&#47196;%20&#54952;&#50984;&#51201;&#51004;&#47196;%20&#44060;&#48156;&#54616;&#44592;.ppt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ewo\OneDrive\&#48148;&#53461;%20&#54868;&#47732;\&#44053;&#51032;\&#46020;&#49436;-&#51088;&#48148;%20&#50937;&#51012;%20&#45796;&#47336;&#45716;%20&#44592;&#49696;\&#51088;&#48148;&#50937;_&#44053;&#51032;&#44368;&#50504;_v4\17&#51109;_&#47784;&#45944;2%20&#48169;&#49885;&#51004;&#47196;%20&#54952;&#50984;&#51201;&#51004;&#47196;%20&#44060;&#48156;&#54616;&#44592;.ppt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ewo\OneDrive\&#48148;&#53461;%20&#54868;&#47732;\&#44053;&#51032;\&#46020;&#49436;-&#51088;&#48148;%20&#50937;&#51012;%20&#45796;&#47336;&#45716;%20&#44592;&#49696;\&#51088;&#48148;&#50937;_&#44053;&#51032;&#44368;&#50504;_v4\17&#51109;_&#47784;&#45944;2%20&#48169;&#49885;&#51004;&#47196;%20&#54952;&#50984;&#51201;&#51004;&#47196;%20&#44060;&#48156;&#54616;&#44592;.ppt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79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17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모델</a:t>
            </a:r>
            <a:r>
              <a:rPr lang="en-US" altLang="ko-KR" sz="2800"/>
              <a:t>2 </a:t>
            </a:r>
            <a:r>
              <a:rPr lang="ko-KR" altLang="en-US" sz="2800"/>
              <a:t>방식으로 효율적으로 개발하기</a:t>
            </a:r>
            <a:endParaRPr lang="ko-KR" altLang="en-US" sz="2800" spc="-88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6887" y="1909244"/>
            <a:ext cx="6400800" cy="2098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17.1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웹 애플리케이션 모델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17.2  MVC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디자인 패턴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17.3  MVC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를 이용한 회원 관리</a:t>
            </a: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17.4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모델</a:t>
            </a:r>
            <a:r>
              <a:rPr lang="en-US" altLang="ko-KR" sz="2000">
                <a:solidFill>
                  <a:schemeClr val="bg2">
                    <a:lumMod val="90000"/>
                  </a:schemeClr>
                </a:solidFill>
              </a:rPr>
              <a:t>2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</a:rPr>
              <a:t>로 답변형 게시판 구현하기</a:t>
            </a:r>
            <a:endParaRPr lang="en-US" altLang="ko-KR" sz="200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745435" y="1500809"/>
            <a:ext cx="34588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Controller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948" y="1777808"/>
            <a:ext cx="7126356" cy="118256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서블릿이 컨트롤러의 역할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클라이언트의 요청을 분석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요청에 대해서 필요한 모델을 호출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- Model</a:t>
            </a:r>
            <a:r>
              <a:rPr lang="ko-KR" altLang="en-US" sz="1200">
                <a:latin typeface="+mj-ea"/>
                <a:ea typeface="+mj-ea"/>
              </a:rPr>
              <a:t>에서 처리한 결과를 보여주기 위해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선택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35" y="3179226"/>
            <a:ext cx="3458817" cy="26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Model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948" y="3456225"/>
            <a:ext cx="7126356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데이터베이스 연동과 같은 비즈니스 로직을 수행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일반적으로 </a:t>
            </a:r>
            <a:r>
              <a:rPr lang="en-US" altLang="ko-KR" sz="1200"/>
              <a:t>DAO</a:t>
            </a:r>
            <a:r>
              <a:rPr lang="ko-KR" altLang="en-US" sz="1200"/>
              <a:t>와 </a:t>
            </a:r>
            <a:r>
              <a:rPr lang="en-US" altLang="ko-KR" sz="1200"/>
              <a:t>VO </a:t>
            </a:r>
            <a:r>
              <a:rPr lang="ko-KR" altLang="en-US" sz="1200"/>
              <a:t>클래스로 이루어짐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434" y="4371921"/>
            <a:ext cx="3458817" cy="264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View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947" y="4648920"/>
            <a:ext cx="7126356" cy="63555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- JSP</a:t>
            </a:r>
            <a:r>
              <a:rPr lang="ko-KR" altLang="en-US" sz="1200"/>
              <a:t>가 화면 기능을 담당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- Model</a:t>
            </a:r>
            <a:r>
              <a:rPr lang="ko-KR" altLang="en-US" sz="1200"/>
              <a:t>에서 처리한 결과를 화면에 표시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4665" y="573405"/>
            <a:ext cx="6400800" cy="5228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17.2 MVC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디자인 패턴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409575"/>
            <a:ext cx="9144000" cy="602742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int getLevel()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return level;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setLevel(int level)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this.level = level;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int getArticleNO()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return articleNO;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setArticleNO(int articleNO)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this.articleNO = articleNO;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int getParentNO()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return parentNO;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setParentNO(int parentNO)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this.parentNO = parentNO;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String getTitle()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return title;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setTitle(String title)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this.title = title;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String getContent()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return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0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void setContent(String content)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this.content =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000000"/>
                </a:solidFill>
                <a:ea typeface="한컴산뜻돋움"/>
              </a:rPr>
              <a:t>	</a:t>
            </a:r>
            <a:endParaRPr lang="ko-KR" altLang="en-US" sz="10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-9070"/>
            <a:ext cx="9144000" cy="684611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public String getImageFileName()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if (imageFileName != null &amp;&amp; imageFileName.length() != 0)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imageFileName = URLDecoder.decode(imageFileName, "UTF-8");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파일의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과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blank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처리하면서 디코딩합니다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 catch (UnsupportedEncodingException e)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return imageFileName;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public void setImageFileName(String imageFileName) {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if (imageFileName != null &amp;&amp; imageFileName.length() != 0) {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       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this.imageFileName = URLEncoder.encode(imageFileName, "UTF-8");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                           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//파일이름에 특수문자가 있을 경우 인코딩합니다.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} catch (UnsupportedEncodingException e) {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String getId()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setId(String id)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this.id =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Date getWriteDate()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writeDate;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setWriteDate(Date writeDate)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this.writeDate = writeDate;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  <p:grpSp>
        <p:nvGrpSpPr>
          <p:cNvPr id="75788" name="그룹 75787"/>
          <p:cNvGrpSpPr/>
          <p:nvPr/>
        </p:nvGrpSpPr>
        <p:grpSpPr>
          <a:xfrm>
            <a:off x="6197464" y="3085787"/>
            <a:ext cx="2190748" cy="686425"/>
            <a:chOff x="5190590" y="3255020"/>
            <a:chExt cx="2190748" cy="686425"/>
          </a:xfrm>
        </p:grpSpPr>
        <p:sp>
          <p:nvSpPr>
            <p:cNvPr id="75786" name="직사각형 63493"/>
            <p:cNvSpPr txBox="1"/>
            <p:nvPr/>
          </p:nvSpPr>
          <p:spPr>
            <a:xfrm>
              <a:off x="5190590" y="3705527"/>
              <a:ext cx="2190748" cy="23591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000" b="1" i="0" u="none" strike="noStrike" kern="1200" cap="none" spc="0" normalizeH="0" baseline="0">
                  <a:solidFill>
                    <a:srgbClr val="000000"/>
                  </a:solidFill>
                  <a:latin typeface="함초롬돋움 확장"/>
                  <a:ea typeface="함초롬돋움 확장"/>
                  <a:hlinkClick r:id="rId2"/>
                </a:rPr>
                <a:t>UnsupportedEncodingException</a:t>
              </a:r>
              <a:endPara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함초롬돋움 확장"/>
                <a:ea typeface="함초롬돋움 확장"/>
              </a:endParaRPr>
            </a:p>
          </p:txBody>
        </p:sp>
        <p:sp>
          <p:nvSpPr>
            <p:cNvPr id="75787" name="타원형 설명선 63494"/>
            <p:cNvSpPr/>
            <p:nvPr/>
          </p:nvSpPr>
          <p:spPr>
            <a:xfrm>
              <a:off x="5497744" y="3255020"/>
              <a:ext cx="749157" cy="417387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chemeClr val="accent2">
                  <a:alpha val="10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000" b="1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클릭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411357"/>
            <a:ext cx="7464285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이제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에 글 목록을 표시해 보겠습니다</a:t>
            </a:r>
            <a:r>
              <a:rPr lang="en-US" altLang="ko-KR" sz="1200">
                <a:latin typeface="+mj-ea"/>
                <a:ea typeface="+mj-ea"/>
              </a:rPr>
              <a:t>. listArticles.jsp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3086" y="1688356"/>
            <a:ext cx="6270199" cy="5186000"/>
            <a:chOff x="1184149" y="1688356"/>
            <a:chExt cx="6270199" cy="5186000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84149" y="1688356"/>
              <a:ext cx="6270199" cy="4909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324274" y="6597357"/>
              <a:ext cx="10412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60643" y="1326036"/>
            <a:ext cx="7165050" cy="52337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65539" name="그룹 65538"/>
          <p:cNvGrpSpPr/>
          <p:nvPr/>
        </p:nvGrpSpPr>
        <p:grpSpPr>
          <a:xfrm>
            <a:off x="4752529" y="126428"/>
            <a:ext cx="4264279" cy="1889795"/>
            <a:chOff x="836503" y="1392331"/>
            <a:chExt cx="7359902" cy="2758952"/>
          </a:xfrm>
        </p:grpSpPr>
        <p:grpSp>
          <p:nvGrpSpPr>
            <p:cNvPr id="65540" name="그룹 2"/>
            <p:cNvGrpSpPr/>
            <p:nvPr/>
          </p:nvGrpSpPr>
          <p:grpSpPr>
            <a:xfrm>
              <a:off x="836503" y="1392331"/>
              <a:ext cx="7026167" cy="2758952"/>
              <a:chOff x="233362" y="1607033"/>
              <a:chExt cx="8715375" cy="3462336"/>
            </a:xfrm>
          </p:grpSpPr>
          <p:pic>
            <p:nvPicPr>
              <p:cNvPr id="6554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33362" y="1607033"/>
                <a:ext cx="8715375" cy="2371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42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51584" y="3716819"/>
                <a:ext cx="8677275" cy="1352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543" name="직사각형 8"/>
            <p:cNvSpPr txBox="1"/>
            <p:nvPr/>
          </p:nvSpPr>
          <p:spPr>
            <a:xfrm>
              <a:off x="5039232" y="2271394"/>
              <a:ext cx="3157167" cy="616175"/>
            </a:xfrm>
            <a:prstGeom prst="rect">
              <a:avLst/>
            </a:prstGeom>
            <a:ln w="9525" cap="flat" cmpd="sng">
              <a:solidFill>
                <a:srgbClr val="FF6600"/>
              </a:solidFill>
              <a:prstDash val="sysDot"/>
              <a:round/>
            </a:ln>
          </p:spPr>
          <p:txBody>
            <a:bodyPr wrap="square">
              <a:spAutoFit/>
            </a:bodyPr>
            <a:lstStyle/>
            <a:p>
              <a:r>
                <a:rPr lang="ko-KR" altLang="en-US" sz="1100"/>
                <a:t>왼쪽부터 '   ' 으로 4*(</a:t>
              </a:r>
              <a:r>
                <a:rPr lang="en-US" altLang="ko-KR" sz="1100"/>
                <a:t>LEVEL-1)  </a:t>
              </a:r>
              <a:r>
                <a:rPr lang="ko-KR" altLang="en-US" sz="1100"/>
                <a:t>자리만큼 채우기</a:t>
              </a:r>
            </a:p>
          </p:txBody>
        </p:sp>
        <p:sp>
          <p:nvSpPr>
            <p:cNvPr id="65544" name="자유형 9"/>
            <p:cNvSpPr/>
            <p:nvPr/>
          </p:nvSpPr>
          <p:spPr>
            <a:xfrm>
              <a:off x="2202060" y="2807942"/>
              <a:ext cx="519703" cy="319792"/>
            </a:xfrm>
            <a:custGeom>
              <a:avLst/>
              <a:gdLst>
                <a:gd name="connsiteX0" fmla="*/ 480992 w 519703"/>
                <a:gd name="connsiteY0" fmla="*/ -1402 h 319792"/>
                <a:gd name="connsiteX1" fmla="*/ 213436 w 519703"/>
                <a:gd name="connsiteY1" fmla="*/ 201940 h 319792"/>
                <a:gd name="connsiteX2" fmla="*/ 10093 w 519703"/>
                <a:gd name="connsiteY2" fmla="*/ 255451 h 319792"/>
                <a:gd name="connsiteX3" fmla="*/ 523801 w 519703"/>
                <a:gd name="connsiteY3" fmla="*/ 319664 h 3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703" h="319792">
                  <a:moveTo>
                    <a:pt x="480992" y="-1402"/>
                  </a:moveTo>
                  <a:cubicBezTo>
                    <a:pt x="436399" y="32487"/>
                    <a:pt x="291919" y="159131"/>
                    <a:pt x="213436" y="201940"/>
                  </a:cubicBezTo>
                  <a:cubicBezTo>
                    <a:pt x="134953" y="244748"/>
                    <a:pt x="-41634" y="235830"/>
                    <a:pt x="10093" y="255451"/>
                  </a:cubicBezTo>
                  <a:cubicBezTo>
                    <a:pt x="61820" y="275071"/>
                    <a:pt x="438183" y="308962"/>
                    <a:pt x="523801" y="31966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5545" name="직사각형 10"/>
            <p:cNvSpPr txBox="1"/>
            <p:nvPr/>
          </p:nvSpPr>
          <p:spPr>
            <a:xfrm>
              <a:off x="2484251" y="2844306"/>
              <a:ext cx="652836" cy="397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/>
                <a:t>id</a:t>
              </a:r>
            </a:p>
          </p:txBody>
        </p:sp>
        <p:sp>
          <p:nvSpPr>
            <p:cNvPr id="65546" name="직사각형 11"/>
            <p:cNvSpPr/>
            <p:nvPr/>
          </p:nvSpPr>
          <p:spPr>
            <a:xfrm>
              <a:off x="1441592" y="2335640"/>
              <a:ext cx="2472219" cy="267556"/>
            </a:xfrm>
            <a:prstGeom prst="rec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3">
              <a:schemeClr val="accent2"/>
            </a:effectRef>
            <a:fontRef idx="minor">
              <a:schemeClr val="dk1"/>
            </a:fontRef>
          </p:style>
        </p:sp>
        <p:sp>
          <p:nvSpPr>
            <p:cNvPr id="65547" name="자유형 12"/>
            <p:cNvSpPr/>
            <p:nvPr/>
          </p:nvSpPr>
          <p:spPr>
            <a:xfrm>
              <a:off x="3843018" y="2185985"/>
              <a:ext cx="1191050" cy="139216"/>
            </a:xfrm>
            <a:custGeom>
              <a:avLst/>
              <a:gdLst>
                <a:gd name="connsiteX0" fmla="*/ -4123 w 1191050"/>
                <a:gd name="connsiteY0" fmla="*/ 138953 h 139216"/>
                <a:gd name="connsiteX1" fmla="*/ 755737 w 1191050"/>
                <a:gd name="connsiteY1" fmla="*/ -176 h 139216"/>
                <a:gd name="connsiteX2" fmla="*/ 1194529 w 1191050"/>
                <a:gd name="connsiteY2" fmla="*/ 96144 h 13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1050" h="139216">
                  <a:moveTo>
                    <a:pt x="-4123" y="138953"/>
                  </a:moveTo>
                  <a:cubicBezTo>
                    <a:pt x="122520" y="115764"/>
                    <a:pt x="555961" y="6958"/>
                    <a:pt x="755737" y="-176"/>
                  </a:cubicBezTo>
                  <a:cubicBezTo>
                    <a:pt x="955512" y="-7311"/>
                    <a:pt x="1121397" y="80090"/>
                    <a:pt x="1194529" y="96144"/>
                  </a:cubicBezTo>
                </a:path>
              </a:pathLst>
            </a:custGeom>
            <a:ln>
              <a:solidFill>
                <a:srgbClr val="FF66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65548" name="자유형 65547"/>
          <p:cNvSpPr/>
          <p:nvPr/>
        </p:nvSpPr>
        <p:spPr>
          <a:xfrm>
            <a:off x="6389130" y="935407"/>
            <a:ext cx="1943459" cy="4807571"/>
          </a:xfrm>
          <a:custGeom>
            <a:avLst/>
            <a:gdLst>
              <a:gd name="connsiteX0" fmla="*/ -1427 w 1943459"/>
              <a:gd name="connsiteY0" fmla="*/ -1761 h 4807571"/>
              <a:gd name="connsiteX1" fmla="*/ 1796416 w 1943459"/>
              <a:gd name="connsiteY1" fmla="*/ 1843707 h 4807571"/>
              <a:gd name="connsiteX2" fmla="*/ 1796416 w 1943459"/>
              <a:gd name="connsiteY2" fmla="*/ 4403551 h 4807571"/>
              <a:gd name="connsiteX3" fmla="*/ 1451135 w 1943459"/>
              <a:gd name="connsiteY3" fmla="*/ 4796457 h 4807571"/>
              <a:gd name="connsiteX4" fmla="*/ 248604 w 1943459"/>
              <a:gd name="connsiteY4" fmla="*/ 4701207 h 480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459" h="4807571">
                <a:moveTo>
                  <a:pt x="-1427" y="-1761"/>
                </a:moveTo>
                <a:cubicBezTo>
                  <a:pt x="298212" y="305816"/>
                  <a:pt x="1496775" y="1109488"/>
                  <a:pt x="1796416" y="1843707"/>
                </a:cubicBezTo>
                <a:cubicBezTo>
                  <a:pt x="2096056" y="2577925"/>
                  <a:pt x="1853962" y="3911426"/>
                  <a:pt x="1796416" y="4403551"/>
                </a:cubicBezTo>
                <a:cubicBezTo>
                  <a:pt x="1738869" y="4895676"/>
                  <a:pt x="1709103" y="4746847"/>
                  <a:pt x="1451135" y="4796457"/>
                </a:cubicBezTo>
                <a:cubicBezTo>
                  <a:pt x="1193165" y="4846066"/>
                  <a:pt x="449025" y="4717082"/>
                  <a:pt x="248604" y="4701207"/>
                </a:cubicBezTo>
              </a:path>
            </a:pathLst>
          </a:cu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576469" y="1455639"/>
            <a:ext cx="7010400" cy="3923033"/>
            <a:chOff x="576469" y="1455639"/>
            <a:chExt cx="7010400" cy="3923033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76469" y="1455639"/>
              <a:ext cx="7010400" cy="3646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103243" y="5101673"/>
              <a:ext cx="14411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6563" name="직사각형 66562"/>
          <p:cNvSpPr/>
          <p:nvPr/>
        </p:nvSpPr>
        <p:spPr>
          <a:xfrm>
            <a:off x="2094429" y="2217915"/>
            <a:ext cx="4783904" cy="663539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66564" name="자유형 66563"/>
          <p:cNvSpPr/>
          <p:nvPr/>
        </p:nvSpPr>
        <p:spPr>
          <a:xfrm>
            <a:off x="4645807" y="2917746"/>
            <a:ext cx="868666" cy="307657"/>
          </a:xfrm>
          <a:custGeom>
            <a:avLst/>
            <a:gdLst>
              <a:gd name="connsiteX0" fmla="*/ 59970 w 868666"/>
              <a:gd name="connsiteY0" fmla="*/ -4184 h 307657"/>
              <a:gd name="connsiteX1" fmla="*/ 59970 w 868666"/>
              <a:gd name="connsiteY1" fmla="*/ 274074 h 307657"/>
              <a:gd name="connsiteX2" fmla="*/ 873341 w 868666"/>
              <a:gd name="connsiteY2" fmla="*/ 306181 h 3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666" h="307657">
                <a:moveTo>
                  <a:pt x="59970" y="-4184"/>
                </a:moveTo>
                <a:cubicBezTo>
                  <a:pt x="59970" y="42192"/>
                  <a:pt x="-75591" y="222346"/>
                  <a:pt x="59970" y="274074"/>
                </a:cubicBezTo>
                <a:cubicBezTo>
                  <a:pt x="195532" y="325801"/>
                  <a:pt x="737779" y="300830"/>
                  <a:pt x="873341" y="30618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66565" name="직사각형 66564"/>
          <p:cNvSpPr txBox="1"/>
          <p:nvPr/>
        </p:nvSpPr>
        <p:spPr>
          <a:xfrm>
            <a:off x="5487042" y="3138309"/>
            <a:ext cx="1541123" cy="42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들여쓰기 없는 </a:t>
            </a:r>
          </a:p>
          <a:p>
            <a:r>
              <a:rPr lang="ko-KR" altLang="en-US" sz="1100"/>
              <a:t>부모 글 표시</a:t>
            </a:r>
          </a:p>
        </p:txBody>
      </p:sp>
      <p:cxnSp>
        <p:nvCxnSpPr>
          <p:cNvPr id="66566" name="직선 연결선 66565"/>
          <p:cNvCxnSpPr/>
          <p:nvPr/>
        </p:nvCxnSpPr>
        <p:spPr>
          <a:xfrm>
            <a:off x="3410799" y="2410556"/>
            <a:ext cx="32534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67" name="직선 연결선 66566"/>
          <p:cNvCxnSpPr/>
          <p:nvPr/>
        </p:nvCxnSpPr>
        <p:spPr>
          <a:xfrm flipV="1">
            <a:off x="2993418" y="2656708"/>
            <a:ext cx="2300983" cy="10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8" name="자유형 66567"/>
          <p:cNvSpPr/>
          <p:nvPr/>
        </p:nvSpPr>
        <p:spPr>
          <a:xfrm>
            <a:off x="3833810" y="2693141"/>
            <a:ext cx="2655049" cy="1141234"/>
          </a:xfrm>
          <a:custGeom>
            <a:avLst/>
            <a:gdLst>
              <a:gd name="connsiteX0" fmla="*/ 37192 w 2655049"/>
              <a:gd name="connsiteY0" fmla="*/ -4326 h 1141234"/>
              <a:gd name="connsiteX1" fmla="*/ 261939 w 2655049"/>
              <a:gd name="connsiteY1" fmla="*/ 841150 h 1141234"/>
              <a:gd name="connsiteX2" fmla="*/ 2659242 w 2655049"/>
              <a:gd name="connsiteY2" fmla="*/ 1140813 h 114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5049" h="1141234">
                <a:moveTo>
                  <a:pt x="37192" y="-4326"/>
                </a:moveTo>
                <a:cubicBezTo>
                  <a:pt x="74649" y="136585"/>
                  <a:pt x="-175069" y="650293"/>
                  <a:pt x="261939" y="841150"/>
                </a:cubicBezTo>
                <a:cubicBezTo>
                  <a:pt x="698947" y="1032007"/>
                  <a:pt x="2259692" y="1090869"/>
                  <a:pt x="2659242" y="1140813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66569" name="직사각형 66568"/>
          <p:cNvSpPr txBox="1"/>
          <p:nvPr/>
        </p:nvSpPr>
        <p:spPr>
          <a:xfrm>
            <a:off x="6546564" y="3492388"/>
            <a:ext cx="1530421" cy="54849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추후, 글 상세 화면 구현을 위해서 해당 글번호 값을 전달함</a:t>
            </a:r>
          </a:p>
        </p:txBody>
      </p:sp>
      <p:pic>
        <p:nvPicPr>
          <p:cNvPr id="66570" name="그림 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858793" y="4105230"/>
            <a:ext cx="2868173" cy="2609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435705"/>
            <a:ext cx="9144000" cy="429838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pageEncoding="UTF-8"</a:t>
            </a:r>
            <a:r>
              <a:rPr lang="en-US" altLang="ko-KR" sz="1200" b="1"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latin typeface="한컴산뜻돋움"/>
                <a:ea typeface="한컴산뜻돋움"/>
              </a:rPr>
              <a:t> isELIgnored="false"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  <a:r>
              <a:rPr lang="en-US" altLang="ko-KR" sz="1200" b="1"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latin typeface="한컴산뜻돋움"/>
                <a:ea typeface="한컴산뜻돋움"/>
              </a:rPr>
              <a:t>  request.setCharacterEncoding("UTF-8");</a:t>
            </a: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  <a:r>
              <a:rPr lang="ko-KR" altLang="en-US" sz="1200" b="1">
                <a:latin typeface="한컴산뜻돋움"/>
                <a:ea typeface="한컴산뜻돋움"/>
              </a:rPr>
              <a:t>%&gt;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  <a:r>
              <a:rPr lang="en-US" altLang="ko-KR" sz="1200" b="1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.cls1 {text-decoration:none;}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.cls2{text-align:center; font-size:30px;}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&lt;title&gt;글목록창&lt;/title&gt;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&lt;table align="center" border="1"  width="80%" 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&lt;tr height="10" align="center"  bgcolor="lightgreen"&gt;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&gt;글번호&lt;/td&gt;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&gt;작성자&lt;/td&gt;         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&gt;제목&lt;/td&gt;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&gt;작성일&lt;/td&gt;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&lt;/tr&gt;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196710" y="0"/>
            <a:ext cx="8947290" cy="68465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&lt;c:when test="${articlesList ==null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  height="10"&gt;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colspan="4"&gt;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&lt;p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&lt;b&gt;&lt;span style="font-size:9pt;"&gt;등록된 글이 없습니다.&lt;/span&gt;&lt;/b&gt;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&lt;/p&gt;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&lt;/td&gt;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&lt;/c:when&gt;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&lt;c:when test="${articlesList !=null }" &gt;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latin typeface="한컴산뜻돋움"/>
                <a:ea typeface="한컴산뜻돋움"/>
              </a:rPr>
              <a:t>  &lt;c:forEach  var="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" items="${articlesList }" varStatus="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articleNum</a:t>
            </a:r>
            <a:r>
              <a:rPr lang="ko-KR" altLang="en-US" sz="1200" b="1">
                <a:latin typeface="한컴산뜻돋움"/>
                <a:ea typeface="한컴산뜻돋움"/>
              </a:rPr>
              <a:t>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&lt;tr align="center"&gt;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width="5%"&gt;${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articleNum.count</a:t>
            </a:r>
            <a:r>
              <a:rPr lang="ko-KR" altLang="en-US" sz="1200" b="1">
                <a:latin typeface="한컴산뜻돋움"/>
                <a:ea typeface="한컴산뜻돋움"/>
              </a:rPr>
              <a:t>}&lt;/td&gt;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width="10%"&gt;${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.id }&lt;/td&gt;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align='left'  width="35%"&gt;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&lt;span style="padding-right:30px"&gt;&lt;/span&gt;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&lt;c:choose&gt;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&lt;c:when test='${article.level &gt; 1 }'&gt;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&lt;c:forEach begin="1" end="${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.level }" step="1"&gt;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  &lt;span style="padding-left:20px"&gt;&lt;/span&gt;  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&lt;/c:forEach&gt;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&lt;span style="font-size:12px;"&gt;[답변]&lt;/span&gt;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&lt;a class='cls1' </a:t>
            </a:r>
            <a:r>
              <a:rPr lang="en-US" altLang="ko-KR" sz="1200" b="1">
                <a:latin typeface="한컴산뜻돋움"/>
                <a:ea typeface="한컴산뜻돋움"/>
              </a:rPr>
              <a:t>h</a:t>
            </a:r>
            <a:r>
              <a:rPr lang="ko-KR" altLang="en-US" sz="1200" b="1">
                <a:latin typeface="한컴산뜻돋움"/>
                <a:ea typeface="한컴산뜻돋움"/>
              </a:rPr>
              <a:t>ref=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#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ko-KR" altLang="en-US" sz="1200" b="1">
                <a:latin typeface="한컴산뜻돋움"/>
                <a:ea typeface="한컴산뜻돋움"/>
              </a:rPr>
              <a:t>&gt;${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.title}&lt;/a&gt;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&lt;/c:when&gt;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&lt;c:otherwise&gt;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&lt;a class='cls1' href=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#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ko-KR" altLang="en-US" sz="1200" b="1">
                <a:latin typeface="한컴산뜻돋움"/>
                <a:ea typeface="한컴산뜻돋움"/>
              </a:rPr>
              <a:t>&gt;${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.title }&lt;/a&gt;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&lt;/c:otherwise&gt;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&lt;/c:choose&gt;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&lt;/td&gt;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&lt;td  width="10%"&gt;&lt;fmt:formatDate value="${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.writeDate}" /&gt;&lt;/td&gt;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&lt;/c:forEach&gt;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&lt;a  class="cls1"  href="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#</a:t>
            </a:r>
            <a:r>
              <a:rPr lang="ko-KR" altLang="en-US" sz="1200" b="1">
                <a:latin typeface="한컴산뜻돋움"/>
                <a:ea typeface="한컴산뜻돋움"/>
              </a:rPr>
              <a:t>"&gt;&lt;p class="cls2"&gt;글쓰기&lt;/p&gt;&lt;/a&gt; &lt;/body&gt;&lt;/html&gt;</a:t>
            </a:r>
          </a:p>
        </p:txBody>
      </p:sp>
      <p:pic>
        <p:nvPicPr>
          <p:cNvPr id="75789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896678" y="2420811"/>
            <a:ext cx="4247322" cy="1266605"/>
          </a:xfrm>
          <a:prstGeom prst="rect">
            <a:avLst/>
          </a:prstGeom>
        </p:spPr>
      </p:pic>
      <p:sp>
        <p:nvSpPr>
          <p:cNvPr id="75790" name="왼쪽 대괄호 75789"/>
          <p:cNvSpPr/>
          <p:nvPr/>
        </p:nvSpPr>
        <p:spPr>
          <a:xfrm>
            <a:off x="845445" y="3429000"/>
            <a:ext cx="144945" cy="1045678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5792" name="왼쪽 대괄호 75791"/>
          <p:cNvSpPr/>
          <p:nvPr/>
        </p:nvSpPr>
        <p:spPr>
          <a:xfrm>
            <a:off x="853315" y="4659071"/>
            <a:ext cx="207064" cy="429660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5793" name="왼쪽 대괄호 75792"/>
          <p:cNvSpPr/>
          <p:nvPr/>
        </p:nvSpPr>
        <p:spPr>
          <a:xfrm>
            <a:off x="577089" y="3258171"/>
            <a:ext cx="372717" cy="1998179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5794" name="왼쪽 대괄호 75793"/>
          <p:cNvSpPr/>
          <p:nvPr/>
        </p:nvSpPr>
        <p:spPr>
          <a:xfrm>
            <a:off x="373751" y="2150372"/>
            <a:ext cx="113885" cy="3841060"/>
          </a:xfrm>
          <a:prstGeom prst="leftBracket">
            <a:avLst>
              <a:gd name="adj" fmla="val 8333"/>
            </a:avLst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5795" name="왼쪽 대괄호 75794"/>
          <p:cNvSpPr/>
          <p:nvPr/>
        </p:nvSpPr>
        <p:spPr>
          <a:xfrm>
            <a:off x="166687" y="1964013"/>
            <a:ext cx="165652" cy="4193070"/>
          </a:xfrm>
          <a:prstGeom prst="leftBracket">
            <a:avLst>
              <a:gd name="adj" fmla="val 833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796" name="왼쪽 대괄호 75795"/>
          <p:cNvSpPr/>
          <p:nvPr/>
        </p:nvSpPr>
        <p:spPr>
          <a:xfrm>
            <a:off x="66675" y="141840"/>
            <a:ext cx="310597" cy="6208850"/>
          </a:xfrm>
          <a:prstGeom prst="leftBracket">
            <a:avLst>
              <a:gd name="adj" fmla="val 8333"/>
            </a:avLst>
          </a:prstGeom>
          <a:noFill/>
          <a:ln w="254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5797" name="왼쪽 대괄호 75796"/>
          <p:cNvSpPr/>
          <p:nvPr/>
        </p:nvSpPr>
        <p:spPr>
          <a:xfrm>
            <a:off x="145980" y="328199"/>
            <a:ext cx="269184" cy="1467055"/>
          </a:xfrm>
          <a:prstGeom prst="leftBracket">
            <a:avLst>
              <a:gd name="adj" fmla="val 8333"/>
            </a:avLst>
          </a:prstGeom>
          <a:noFill/>
          <a:ln w="25400" cap="flat" cmpd="sng" algn="ctr">
            <a:solidFill>
              <a:srgbClr val="008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95739" y="1500809"/>
            <a:ext cx="7742583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http://localhost:8090/pro17/board/listArticles.do</a:t>
            </a:r>
            <a:r>
              <a:rPr lang="ko-KR" altLang="en-US" sz="1200">
                <a:latin typeface="+mj-ea"/>
                <a:ea typeface="+mj-ea"/>
              </a:rPr>
              <a:t>로 요청하여 글 목록이 우리가 원하는 대로 출력되는지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 확인합니다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자식 글은 앞에 </a:t>
            </a:r>
            <a:r>
              <a:rPr lang="en-US" altLang="ko-KR" sz="1200">
                <a:latin typeface="+mj-ea"/>
                <a:ea typeface="+mj-ea"/>
              </a:rPr>
              <a:t>level </a:t>
            </a:r>
            <a:r>
              <a:rPr lang="ko-KR" altLang="en-US" sz="1200">
                <a:latin typeface="+mj-ea"/>
                <a:ea typeface="+mj-ea"/>
              </a:rPr>
              <a:t>값만큼 들여쓰기가 되고 </a:t>
            </a:r>
            <a:r>
              <a:rPr lang="en-US" altLang="ko-KR" sz="1200">
                <a:latin typeface="+mj-ea"/>
                <a:ea typeface="+mj-ea"/>
              </a:rPr>
              <a:t>[</a:t>
            </a:r>
            <a:r>
              <a:rPr lang="ko-KR" altLang="en-US" sz="1200">
                <a:latin typeface="+mj-ea"/>
                <a:ea typeface="+mj-ea"/>
              </a:rPr>
              <a:t>답변</a:t>
            </a:r>
            <a:r>
              <a:rPr lang="en-US" altLang="ko-KR" sz="1200">
                <a:latin typeface="+mj-ea"/>
                <a:ea typeface="+mj-ea"/>
              </a:rPr>
              <a:t>]</a:t>
            </a:r>
            <a:r>
              <a:rPr lang="ko-KR" altLang="en-US" sz="1200">
                <a:latin typeface="+mj-ea"/>
                <a:ea typeface="+mj-ea"/>
              </a:rPr>
              <a:t>이라는 텍스트 다음에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4274" y="2172334"/>
            <a:ext cx="6400800" cy="15150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20887" y="2172334"/>
            <a:ext cx="1689652" cy="1147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17.4.2 </a:t>
            </a:r>
            <a:r>
              <a:rPr lang="ko-KR" altLang="en-US" b="1"/>
              <a:t>게시판 글쓰기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695739" y="1849326"/>
            <a:ext cx="5705061" cy="26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게시판의 글쓰기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4948" y="2107098"/>
            <a:ext cx="7434470" cy="118664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 목록창</a:t>
            </a:r>
            <a:r>
              <a:rPr lang="en-US" altLang="ko-KR" sz="1200">
                <a:latin typeface="+mj-ea"/>
                <a:ea typeface="+mj-ea"/>
              </a:rPr>
              <a:t>(listArticles.jsp)</a:t>
            </a:r>
            <a:r>
              <a:rPr lang="ko-KR" altLang="en-US" sz="1200">
                <a:latin typeface="+mj-ea"/>
                <a:ea typeface="+mj-ea"/>
              </a:rPr>
              <a:t>에서 글쓰기창을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글쓰기창에서 글을 입력하고 컨트롤러에 </a:t>
            </a:r>
            <a:r>
              <a:rPr lang="en-US" altLang="ko-KR" sz="1200">
                <a:latin typeface="+mj-ea"/>
                <a:ea typeface="+mj-ea"/>
              </a:rPr>
              <a:t>/board/addArticle.do</a:t>
            </a:r>
            <a:r>
              <a:rPr lang="ko-KR" altLang="en-US" sz="1200">
                <a:latin typeface="+mj-ea"/>
                <a:ea typeface="+mj-ea"/>
              </a:rPr>
              <a:t>로 글쓰기를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컨트롤러에서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클래스로 글쓰기창에서 입력한 글 정보를 전달해 테이블에 글을 추가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새 글을 추가하고 컨트롤러에서 다시 </a:t>
            </a:r>
            <a:r>
              <a:rPr lang="en-US" altLang="ko-KR" sz="1200">
                <a:latin typeface="+mj-ea"/>
                <a:ea typeface="+mj-ea"/>
              </a:rPr>
              <a:t>/board/listArticles.do</a:t>
            </a:r>
            <a:r>
              <a:rPr lang="ko-KR" altLang="en-US" sz="1200">
                <a:latin typeface="+mj-ea"/>
                <a:ea typeface="+mj-ea"/>
              </a:rPr>
              <a:t>로 요청하여 전체 글을 표시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739" y="3470053"/>
            <a:ext cx="6619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ko-KR" altLang="en-US" sz="1200" b="1">
                <a:latin typeface="+mj-ea"/>
                <a:ea typeface="+mj-ea"/>
              </a:rPr>
              <a:t>업로드 파일 저장소인</a:t>
            </a:r>
            <a:r>
              <a:rPr lang="en-US" altLang="ko-KR" sz="1200" b="1">
                <a:latin typeface="+mj-ea"/>
                <a:ea typeface="+mj-ea"/>
              </a:rPr>
              <a:t>C\:\board\article_image </a:t>
            </a:r>
            <a:r>
              <a:rPr lang="ko-KR" altLang="en-US" sz="1200" b="1">
                <a:latin typeface="+mj-ea"/>
                <a:ea typeface="+mj-ea"/>
              </a:rPr>
              <a:t>폴더를 만듭니다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10846" y="3747052"/>
            <a:ext cx="3742083" cy="3021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705519" y="5367130"/>
            <a:ext cx="819155" cy="9740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7" y="1335052"/>
            <a:ext cx="8039114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17.4.2 </a:t>
            </a:r>
            <a:r>
              <a:rPr lang="ko-KR" altLang="en-US" b="1"/>
              <a:t>게시판 글쓰기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695739" y="1849326"/>
            <a:ext cx="5705061" cy="26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게시판의 글쓰기 기능을 구현하는 과정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2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91988" y="2172334"/>
            <a:ext cx="6400800" cy="1515083"/>
          </a:xfrm>
          <a:prstGeom prst="rect">
            <a:avLst/>
          </a:prstGeom>
        </p:spPr>
      </p:pic>
      <p:pic>
        <p:nvPicPr>
          <p:cNvPr id="11" name="그림 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808892" y="3429000"/>
            <a:ext cx="3821365" cy="2939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528530" y="3429000"/>
            <a:ext cx="802668" cy="2658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14" name="자유형 13"/>
          <p:cNvSpPr/>
          <p:nvPr/>
        </p:nvSpPr>
        <p:spPr>
          <a:xfrm>
            <a:off x="3896320" y="3710294"/>
            <a:ext cx="839472" cy="498621"/>
          </a:xfrm>
          <a:custGeom>
            <a:avLst/>
            <a:gdLst>
              <a:gd name="connsiteX0" fmla="*/ 49598 w 839472"/>
              <a:gd name="connsiteY0" fmla="*/ -4766 h 498621"/>
              <a:gd name="connsiteX1" fmla="*/ 60300 w 839472"/>
              <a:gd name="connsiteY1" fmla="*/ 498239 h 498621"/>
              <a:gd name="connsiteX2" fmla="*/ 841564 w 839472"/>
              <a:gd name="connsiteY2" fmla="*/ 59447 h 49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9472" h="498621">
                <a:moveTo>
                  <a:pt x="49598" y="-4766"/>
                </a:moveTo>
                <a:cubicBezTo>
                  <a:pt x="51382" y="79067"/>
                  <a:pt x="-71694" y="487537"/>
                  <a:pt x="60300" y="498239"/>
                </a:cubicBezTo>
                <a:cubicBezTo>
                  <a:pt x="192294" y="508941"/>
                  <a:pt x="711353" y="132578"/>
                  <a:pt x="841564" y="59447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17.3.1 </a:t>
            </a:r>
            <a:r>
              <a:rPr lang="ko-KR" altLang="en-US" b="1"/>
              <a:t>회원 정보 조회 기능 구현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5038113"/>
            <a:ext cx="7947883" cy="17322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브라우저에서 </a:t>
            </a:r>
            <a:r>
              <a:rPr lang="en-US" altLang="ko-KR" sz="1200">
                <a:latin typeface="+mj-ea"/>
                <a:ea typeface="+mj-ea"/>
              </a:rPr>
              <a:t>/mem.do</a:t>
            </a:r>
            <a:r>
              <a:rPr lang="ko-KR" altLang="en-US" sz="1200">
                <a:latin typeface="+mj-ea"/>
                <a:ea typeface="+mj-ea"/>
              </a:rPr>
              <a:t>로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서블릿 </a:t>
            </a:r>
            <a:r>
              <a:rPr lang="en-US" altLang="ko-KR" sz="1200">
                <a:latin typeface="+mj-ea"/>
                <a:ea typeface="+mj-ea"/>
              </a:rPr>
              <a:t>MemberController</a:t>
            </a:r>
            <a:r>
              <a:rPr lang="ko-KR" altLang="en-US" sz="1200">
                <a:latin typeface="+mj-ea"/>
                <a:ea typeface="+mj-ea"/>
              </a:rPr>
              <a:t>가 요청을 받아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listMembers() </a:t>
            </a:r>
            <a:r>
              <a:rPr lang="ko-KR" altLang="en-US" sz="1200">
                <a:latin typeface="+mj-ea"/>
                <a:ea typeface="+mj-ea"/>
              </a:rPr>
              <a:t>메서드를 호출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listMembers() </a:t>
            </a:r>
            <a:r>
              <a:rPr lang="ko-KR" altLang="en-US" sz="1200">
                <a:latin typeface="+mj-ea"/>
                <a:ea typeface="+mj-ea"/>
              </a:rPr>
              <a:t>메서드에서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회원 정보를 조회한 후 회원 정보를</a:t>
            </a:r>
            <a:r>
              <a:rPr lang="en-US" altLang="ko-KR" sz="1200">
                <a:latin typeface="+mj-ea"/>
                <a:ea typeface="+mj-ea"/>
              </a:rPr>
              <a:t>MemberVO</a:t>
            </a:r>
            <a:r>
              <a:rPr lang="ko-KR" altLang="en-US" sz="1200">
                <a:latin typeface="+mj-ea"/>
                <a:ea typeface="+mj-ea"/>
              </a:rPr>
              <a:t>에 설정하여 반환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/>
              <a:t>다시 </a:t>
            </a:r>
            <a:r>
              <a:rPr lang="en-US" altLang="ko-KR" sz="1200"/>
              <a:t>MemberController</a:t>
            </a:r>
            <a:r>
              <a:rPr lang="ko-KR" altLang="en-US" sz="1200"/>
              <a:t>에서는 조회한 회원 정보를 회원 목록창</a:t>
            </a:r>
            <a:r>
              <a:rPr lang="en-US" altLang="ko-KR" sz="1200"/>
              <a:t>(listMembers.jsp)</a:t>
            </a:r>
            <a:r>
              <a:rPr lang="ko-KR" altLang="en-US" sz="1200"/>
              <a:t>으로 포워딩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/>
              <a:t>회원 목록창</a:t>
            </a:r>
            <a:r>
              <a:rPr lang="en-US" altLang="ko-KR" sz="1200"/>
              <a:t>(listMembers.jsp)</a:t>
            </a:r>
            <a:r>
              <a:rPr lang="ko-KR" altLang="en-US" sz="1200"/>
              <a:t>에서 포워딩한 회원 정보를 목록으로 출력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759225" y="1787933"/>
            <a:ext cx="5251467" cy="323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480930"/>
            <a:ext cx="7772400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sec03.brd02 </a:t>
            </a:r>
            <a:r>
              <a:rPr lang="ko-KR" altLang="en-US" sz="1200">
                <a:latin typeface="+mj-ea"/>
                <a:ea typeface="+mj-ea"/>
              </a:rPr>
              <a:t>폴더를 만들고 클래스 파일들을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board02 </a:t>
            </a:r>
            <a:r>
              <a:rPr lang="ko-KR" altLang="en-US" sz="1200">
                <a:latin typeface="+mj-ea"/>
                <a:ea typeface="+mj-ea"/>
              </a:rPr>
              <a:t>폴더와 관련된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파일들을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추가합니다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47586" y="2056667"/>
            <a:ext cx="2114550" cy="3639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391717" y="2056792"/>
            <a:ext cx="2620800" cy="2494800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sp>
        <p:nvSpPr>
          <p:cNvPr id="9" name="직사각형 8"/>
          <p:cNvSpPr txBox="1"/>
          <p:nvPr/>
        </p:nvSpPr>
        <p:spPr>
          <a:xfrm>
            <a:off x="5389789" y="4701268"/>
            <a:ext cx="2639785" cy="100230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클래스 내부에서 </a:t>
            </a:r>
            <a:r>
              <a:rPr lang="en-US" altLang="ko-KR" sz="1000"/>
              <a:t>import </a:t>
            </a:r>
            <a:r>
              <a:rPr lang="ko-KR" altLang="en-US" sz="1000"/>
              <a:t>없이 필요한 </a:t>
            </a:r>
            <a:r>
              <a:rPr lang="en-US" altLang="ko-KR" sz="1000"/>
              <a:t>jar</a:t>
            </a:r>
            <a:r>
              <a:rPr lang="ko-KR" altLang="en-US" sz="1000"/>
              <a:t>:</a:t>
            </a:r>
          </a:p>
          <a:p>
            <a:r>
              <a:rPr lang="ko-KR" altLang="en-US" sz="1000"/>
              <a:t>- 해당 </a:t>
            </a:r>
            <a:r>
              <a:rPr lang="en-US" altLang="ko-KR" sz="1000"/>
              <a:t>jar</a:t>
            </a:r>
            <a:r>
              <a:rPr lang="ko-KR" altLang="en-US" sz="1000"/>
              <a:t>가 없으면 빌드가 안 됨</a:t>
            </a:r>
          </a:p>
          <a:p>
            <a:r>
              <a:rPr lang="ko-KR" altLang="en-US" sz="1000"/>
              <a:t> </a:t>
            </a:r>
          </a:p>
          <a:p>
            <a:r>
              <a:rPr lang="ko-KR" altLang="en-US" sz="1000"/>
              <a:t>클래스 내부에서 </a:t>
            </a:r>
            <a:r>
              <a:rPr lang="en-US" altLang="ko-KR" sz="1000"/>
              <a:t>import </a:t>
            </a:r>
            <a:r>
              <a:rPr lang="ko-KR" altLang="en-US" sz="1000"/>
              <a:t>통해 필요한 </a:t>
            </a:r>
            <a:r>
              <a:rPr lang="en-US" altLang="ko-KR" sz="1000"/>
              <a:t>jar</a:t>
            </a:r>
            <a:r>
              <a:rPr lang="ko-KR" altLang="en-US" sz="1000"/>
              <a:t>:</a:t>
            </a:r>
          </a:p>
          <a:p>
            <a:r>
              <a:rPr lang="en-US" altLang="ko-KR" sz="1000"/>
              <a:t>- jar</a:t>
            </a:r>
            <a:r>
              <a:rPr lang="ko-KR" altLang="en-US" sz="1000"/>
              <a:t>가 없으면 클래스 내부에서 코드 오류 발생하고 빌드가 안됨</a:t>
            </a:r>
          </a:p>
        </p:txBody>
      </p:sp>
      <p:sp>
        <p:nvSpPr>
          <p:cNvPr id="10" name="오른쪽 대괄호 9"/>
          <p:cNvSpPr/>
          <p:nvPr/>
        </p:nvSpPr>
        <p:spPr>
          <a:xfrm>
            <a:off x="7739062" y="2209996"/>
            <a:ext cx="57150" cy="333375"/>
          </a:xfrm>
          <a:prstGeom prst="righ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1" name="자유형 10"/>
          <p:cNvSpPr/>
          <p:nvPr/>
        </p:nvSpPr>
        <p:spPr>
          <a:xfrm>
            <a:off x="7724592" y="2254444"/>
            <a:ext cx="976495" cy="3154566"/>
          </a:xfrm>
          <a:custGeom>
            <a:avLst/>
            <a:gdLst>
              <a:gd name="connsiteX0" fmla="*/ 81145 w 976495"/>
              <a:gd name="connsiteY0" fmla="*/ 107951 h 3154566"/>
              <a:gd name="connsiteX1" fmla="*/ 881245 w 976495"/>
              <a:gd name="connsiteY1" fmla="*/ 136526 h 3154566"/>
              <a:gd name="connsiteX2" fmla="*/ 957445 w 976495"/>
              <a:gd name="connsiteY2" fmla="*/ 1870076 h 3154566"/>
              <a:gd name="connsiteX3" fmla="*/ 843145 w 976495"/>
              <a:gd name="connsiteY3" fmla="*/ 3060701 h 3154566"/>
              <a:gd name="connsiteX4" fmla="*/ -4580 w 976495"/>
              <a:gd name="connsiteY4" fmla="*/ 3079751 h 315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495" h="3154566">
                <a:moveTo>
                  <a:pt x="81145" y="107951"/>
                </a:moveTo>
                <a:cubicBezTo>
                  <a:pt x="214496" y="112713"/>
                  <a:pt x="735195" y="-157161"/>
                  <a:pt x="881245" y="136526"/>
                </a:cubicBezTo>
                <a:cubicBezTo>
                  <a:pt x="1027295" y="430213"/>
                  <a:pt x="963794" y="1382714"/>
                  <a:pt x="957445" y="1870076"/>
                </a:cubicBezTo>
                <a:cubicBezTo>
                  <a:pt x="951095" y="2357438"/>
                  <a:pt x="1003483" y="2859087"/>
                  <a:pt x="843145" y="3060701"/>
                </a:cubicBezTo>
                <a:cubicBezTo>
                  <a:pt x="682807" y="3262313"/>
                  <a:pt x="136708" y="3076575"/>
                  <a:pt x="-4580" y="3079751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520687"/>
            <a:ext cx="70790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컨트롤러를 담당하는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7074" y="1797686"/>
            <a:ext cx="6957391" cy="39618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70659" name="그림 7065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637440" y="1722276"/>
            <a:ext cx="3506560" cy="762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70660" name="그림 7065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508296" y="3918857"/>
            <a:ext cx="2305050" cy="5715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70661" name="자유형 70660"/>
          <p:cNvSpPr/>
          <p:nvPr/>
        </p:nvSpPr>
        <p:spPr>
          <a:xfrm>
            <a:off x="7736619" y="2486014"/>
            <a:ext cx="464414" cy="1464287"/>
          </a:xfrm>
          <a:custGeom>
            <a:avLst/>
            <a:gdLst>
              <a:gd name="connsiteX0" fmla="*/ 189541 w 464414"/>
              <a:gd name="connsiteY0" fmla="*/ -2711 h 1464287"/>
              <a:gd name="connsiteX1" fmla="*/ 461683 w 464414"/>
              <a:gd name="connsiteY1" fmla="*/ 541574 h 1464287"/>
              <a:gd name="connsiteX2" fmla="*/ -959 w 464414"/>
              <a:gd name="connsiteY2" fmla="*/ 1466860 h 14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414" h="1464287">
                <a:moveTo>
                  <a:pt x="189541" y="-2711"/>
                </a:moveTo>
                <a:cubicBezTo>
                  <a:pt x="234897" y="88003"/>
                  <a:pt x="493432" y="296646"/>
                  <a:pt x="461683" y="541574"/>
                </a:cubicBezTo>
                <a:cubicBezTo>
                  <a:pt x="429933" y="786503"/>
                  <a:pt x="76148" y="1312646"/>
                  <a:pt x="-959" y="1466860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2483" y="1579599"/>
            <a:ext cx="7294285" cy="4566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cxnSp>
        <p:nvCxnSpPr>
          <p:cNvPr id="4" name="직선 연결선 3"/>
          <p:cNvCxnSpPr/>
          <p:nvPr/>
        </p:nvCxnSpPr>
        <p:spPr>
          <a:xfrm>
            <a:off x="1264754" y="167834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6946" y="1529257"/>
            <a:ext cx="98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683" name="직사각형 71682"/>
          <p:cNvSpPr txBox="1"/>
          <p:nvPr/>
        </p:nvSpPr>
        <p:spPr>
          <a:xfrm>
            <a:off x="6214794" y="5942298"/>
            <a:ext cx="2429410" cy="389922"/>
          </a:xfrm>
          <a:prstGeom prst="rect">
            <a:avLst/>
          </a:prstGeom>
          <a:ln w="9525" cap="flat" cmpd="sng">
            <a:solidFill>
              <a:srgbClr val="FF0000"/>
            </a:solidFill>
            <a:prstDash val="sysDash"/>
            <a:round/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댓글이 아니기에 </a:t>
            </a:r>
            <a:r>
              <a:rPr lang="en-US" altLang="ko-KR" sz="1000"/>
              <a:t>ParentNO</a:t>
            </a:r>
            <a:r>
              <a:rPr lang="ko-KR" altLang="en-US" sz="1000"/>
              <a:t> 값을 0으로 설정</a:t>
            </a:r>
          </a:p>
        </p:txBody>
      </p:sp>
      <p:sp>
        <p:nvSpPr>
          <p:cNvPr id="71684" name="자유형 71683"/>
          <p:cNvSpPr/>
          <p:nvPr/>
        </p:nvSpPr>
        <p:spPr>
          <a:xfrm>
            <a:off x="8133799" y="5211338"/>
            <a:ext cx="195814" cy="748063"/>
          </a:xfrm>
          <a:custGeom>
            <a:avLst/>
            <a:gdLst>
              <a:gd name="connsiteX0" fmla="*/ -3303 w 195814"/>
              <a:gd name="connsiteY0" fmla="*/ 67420 h 748063"/>
              <a:gd name="connsiteX1" fmla="*/ 189338 w 195814"/>
              <a:gd name="connsiteY1" fmla="*/ 46015 h 748063"/>
              <a:gd name="connsiteX2" fmla="*/ 146529 w 195814"/>
              <a:gd name="connsiteY2" fmla="*/ 752364 h 74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814" h="748063">
                <a:moveTo>
                  <a:pt x="-3303" y="67420"/>
                </a:moveTo>
                <a:cubicBezTo>
                  <a:pt x="28803" y="63852"/>
                  <a:pt x="164366" y="-68142"/>
                  <a:pt x="189338" y="46015"/>
                </a:cubicBezTo>
                <a:cubicBezTo>
                  <a:pt x="214310" y="160172"/>
                  <a:pt x="153663" y="634639"/>
                  <a:pt x="146529" y="752364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1685" name="직사각형 71682"/>
          <p:cNvSpPr txBox="1"/>
          <p:nvPr/>
        </p:nvSpPr>
        <p:spPr>
          <a:xfrm>
            <a:off x="6211550" y="6381033"/>
            <a:ext cx="2429410" cy="243703"/>
          </a:xfrm>
          <a:prstGeom prst="rect">
            <a:avLst/>
          </a:prstGeom>
          <a:ln w="9525" cap="flat" cmpd="sng">
            <a:solidFill>
              <a:srgbClr val="FF0000"/>
            </a:solidFill>
            <a:prstDash val="sysDash"/>
            <a:round/>
          </a:ln>
        </p:spPr>
        <p:txBody>
          <a:bodyPr wrap="square">
            <a:spAutoFit/>
          </a:bodyPr>
          <a:lstStyle/>
          <a:p>
            <a:r>
              <a:rPr lang="en-US" altLang="ko-KR" sz="1000"/>
              <a:t>id </a:t>
            </a:r>
            <a:r>
              <a:rPr lang="ko-KR" altLang="en-US" sz="1000"/>
              <a:t>값은 </a:t>
            </a:r>
            <a:r>
              <a:rPr lang="en-US" altLang="ko-KR" sz="1000"/>
              <a:t>t_member </a:t>
            </a:r>
            <a:r>
              <a:rPr lang="ko-KR" altLang="en-US" sz="1000"/>
              <a:t>에 있는 값이어야 한다.</a:t>
            </a:r>
          </a:p>
        </p:txBody>
      </p:sp>
      <p:sp>
        <p:nvSpPr>
          <p:cNvPr id="71686" name="자유형 71685"/>
          <p:cNvSpPr/>
          <p:nvPr/>
        </p:nvSpPr>
        <p:spPr>
          <a:xfrm>
            <a:off x="8141056" y="5354226"/>
            <a:ext cx="809466" cy="1167428"/>
          </a:xfrm>
          <a:custGeom>
            <a:avLst/>
            <a:gdLst>
              <a:gd name="connsiteX0" fmla="*/ -3135 w 809466"/>
              <a:gd name="connsiteY0" fmla="*/ 246670 h 1167428"/>
              <a:gd name="connsiteX1" fmla="*/ 711240 w 809466"/>
              <a:gd name="connsiteY1" fmla="*/ 32357 h 1167428"/>
              <a:gd name="connsiteX2" fmla="*/ 782677 w 809466"/>
              <a:gd name="connsiteY2" fmla="*/ 1044388 h 1167428"/>
              <a:gd name="connsiteX3" fmla="*/ 508834 w 809466"/>
              <a:gd name="connsiteY3" fmla="*/ 1163451 h 11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466" h="1167428">
                <a:moveTo>
                  <a:pt x="-3135" y="246670"/>
                </a:moveTo>
                <a:cubicBezTo>
                  <a:pt x="115927" y="210951"/>
                  <a:pt x="580271" y="-100596"/>
                  <a:pt x="711240" y="32357"/>
                </a:cubicBezTo>
                <a:cubicBezTo>
                  <a:pt x="842208" y="165310"/>
                  <a:pt x="816411" y="855873"/>
                  <a:pt x="782677" y="1044388"/>
                </a:cubicBezTo>
                <a:cubicBezTo>
                  <a:pt x="748942" y="1232904"/>
                  <a:pt x="554474" y="1143607"/>
                  <a:pt x="508834" y="1163451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87722" y="1490870"/>
            <a:ext cx="7073301" cy="29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21106" y="1453116"/>
            <a:ext cx="7023238" cy="46503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64849" y="1431235"/>
            <a:ext cx="6476972" cy="2668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1252330" y="3518452"/>
            <a:ext cx="49298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7687" y="4484144"/>
            <a:ext cx="4770783" cy="261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100"/>
              <a:t>익스플로러에선 파일 업로드시 파일 경로 까지 같이 전송되므로 구문 삭제</a:t>
            </a:r>
            <a:endParaRPr lang="en-US" altLang="ko-KR" sz="110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815009" y="3637722"/>
            <a:ext cx="834887" cy="8464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5104" y="1240840"/>
            <a:ext cx="6444905" cy="54413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424540" y="2736304"/>
            <a:ext cx="3612464" cy="595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100" b="1">
                <a:solidFill>
                  <a:srgbClr val="00B0F0"/>
                </a:solidFill>
                <a:latin typeface="+mj-ea"/>
                <a:ea typeface="+mj-ea"/>
              </a:rPr>
              <a:t>articleMap</a:t>
            </a:r>
            <a:r>
              <a:rPr lang="ko-KR" altLang="en-US" sz="1100" b="1">
                <a:solidFill>
                  <a:srgbClr val="00B0F0"/>
                </a:solidFill>
                <a:latin typeface="+mj-ea"/>
                <a:ea typeface="+mj-ea"/>
              </a:rPr>
              <a:t>.</a:t>
            </a:r>
            <a:r>
              <a:rPr lang="en-US" altLang="ko-KR" sz="1100" b="1">
                <a:solidFill>
                  <a:srgbClr val="00B0F0"/>
                </a:solidFill>
                <a:latin typeface="+mj-ea"/>
                <a:ea typeface="+mj-ea"/>
              </a:rPr>
              <a:t>put(fileName.getFieldName(), fileName);</a:t>
            </a:r>
          </a:p>
          <a:p>
            <a:pPr lvl="0"/>
            <a:r>
              <a:rPr lang="en-US" altLang="ko-KR" sz="1100" b="1">
                <a:solidFill>
                  <a:srgbClr val="00B0F0"/>
                </a:solidFill>
                <a:latin typeface="+mj-ea"/>
                <a:ea typeface="+mj-ea"/>
              </a:rPr>
              <a:t>//</a:t>
            </a:r>
            <a:r>
              <a:rPr lang="ko-KR" altLang="en-US" sz="1100" b="1">
                <a:solidFill>
                  <a:srgbClr val="00B0F0"/>
                </a:solidFill>
                <a:latin typeface="+mj-ea"/>
                <a:ea typeface="+mj-ea"/>
              </a:rPr>
              <a:t> 익스플로러에서 업로드 파일의 경로 제거 후 map에 파일명 저장</a:t>
            </a:r>
          </a:p>
        </p:txBody>
      </p:sp>
      <p:cxnSp>
        <p:nvCxnSpPr>
          <p:cNvPr id="5" name="직선 화살표 연결선 4"/>
          <p:cNvCxnSpPr>
            <a:stCxn id="9" idx="1"/>
          </p:cNvCxnSpPr>
          <p:nvPr/>
        </p:nvCxnSpPr>
        <p:spPr>
          <a:xfrm rot="10800000">
            <a:off x="4448924" y="3600400"/>
            <a:ext cx="1311716" cy="404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0640" y="3868785"/>
            <a:ext cx="2763078" cy="2716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j-ea"/>
                <a:ea typeface="+mj-ea"/>
              </a:rPr>
              <a:t>경로제거 후 파일명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에 추가함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75781" name="직선 연결선 75780"/>
          <p:cNvCxnSpPr/>
          <p:nvPr/>
        </p:nvCxnSpPr>
        <p:spPr>
          <a:xfrm>
            <a:off x="2469008" y="3577101"/>
            <a:ext cx="2964522" cy="10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2" name="자유형 75781"/>
          <p:cNvSpPr/>
          <p:nvPr/>
        </p:nvSpPr>
        <p:spPr>
          <a:xfrm>
            <a:off x="5087058" y="2466849"/>
            <a:ext cx="1005792" cy="918078"/>
          </a:xfrm>
          <a:custGeom>
            <a:avLst/>
            <a:gdLst>
              <a:gd name="connsiteX0" fmla="*/ 646135 w 1005792"/>
              <a:gd name="connsiteY0" fmla="*/ -2782 h 918078"/>
              <a:gd name="connsiteX1" fmla="*/ 218045 w 1005792"/>
              <a:gd name="connsiteY1" fmla="*/ 682161 h 918078"/>
              <a:gd name="connsiteX2" fmla="*/ 36106 w 1005792"/>
              <a:gd name="connsiteY2" fmla="*/ 874802 h 918078"/>
              <a:gd name="connsiteX3" fmla="*/ 100320 w 1005792"/>
              <a:gd name="connsiteY3" fmla="*/ 842695 h 918078"/>
              <a:gd name="connsiteX4" fmla="*/ 1010011 w 1005792"/>
              <a:gd name="connsiteY4" fmla="*/ 917610 h 91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792" h="918078">
                <a:moveTo>
                  <a:pt x="646135" y="-2782"/>
                </a:moveTo>
                <a:cubicBezTo>
                  <a:pt x="574786" y="111375"/>
                  <a:pt x="319716" y="535897"/>
                  <a:pt x="218045" y="682161"/>
                </a:cubicBezTo>
                <a:cubicBezTo>
                  <a:pt x="116373" y="828425"/>
                  <a:pt x="55727" y="848046"/>
                  <a:pt x="36106" y="874802"/>
                </a:cubicBezTo>
                <a:cubicBezTo>
                  <a:pt x="16486" y="901557"/>
                  <a:pt x="-61997" y="835560"/>
                  <a:pt x="100320" y="842695"/>
                </a:cubicBezTo>
                <a:cubicBezTo>
                  <a:pt x="262637" y="849830"/>
                  <a:pt x="858396" y="905125"/>
                  <a:pt x="1010011" y="917610"/>
                </a:cubicBezTo>
              </a:path>
            </a:pathLst>
          </a:custGeom>
          <a:ln>
            <a:solidFill>
              <a:srgbClr val="42C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5783" name="직사각형 75782"/>
          <p:cNvSpPr txBox="1"/>
          <p:nvPr/>
        </p:nvSpPr>
        <p:spPr>
          <a:xfrm>
            <a:off x="4536504" y="1757063"/>
            <a:ext cx="1252163" cy="260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// 윈도우</a:t>
            </a:r>
          </a:p>
        </p:txBody>
      </p:sp>
      <p:sp>
        <p:nvSpPr>
          <p:cNvPr id="75784" name="직사각형 75783"/>
          <p:cNvSpPr txBox="1"/>
          <p:nvPr/>
        </p:nvSpPr>
        <p:spPr>
          <a:xfrm>
            <a:off x="4284476" y="2474344"/>
            <a:ext cx="1252163" cy="26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// 리눅스 등</a:t>
            </a:r>
          </a:p>
        </p:txBody>
      </p:sp>
      <p:sp>
        <p:nvSpPr>
          <p:cNvPr id="75785" name="직사각형 75784"/>
          <p:cNvSpPr txBox="1"/>
          <p:nvPr/>
        </p:nvSpPr>
        <p:spPr>
          <a:xfrm>
            <a:off x="2937510" y="5097780"/>
            <a:ext cx="5895498" cy="91059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0000FF"/>
                </a:solidFill>
                <a:latin typeface="함초롬돋움"/>
                <a:ea typeface="함초롬돋움"/>
              </a:rPr>
              <a:t>(1) private static String ARTICLE_IMAGE_REPO = "C:\\board\\article_image";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0000FF"/>
                </a:solidFill>
                <a:latin typeface="함초롬돋움"/>
                <a:ea typeface="함초롬돋움"/>
              </a:rPr>
              <a:t>(2) File currentDirPath = new File(ARTICLE_IMAGE_REPO);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0000FF"/>
                </a:solidFill>
                <a:latin typeface="함초롬돋움"/>
                <a:ea typeface="함초롬돋움"/>
              </a:rPr>
              <a:t>(3) File uploadFile = new File(currentDirPath + "\\" + fileName);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92166" name="그림 9216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343561" y="5129320"/>
            <a:ext cx="1618501" cy="195315"/>
          </a:xfrm>
          <a:prstGeom prst="rect">
            <a:avLst/>
          </a:prstGeom>
        </p:spPr>
      </p:pic>
      <p:sp>
        <p:nvSpPr>
          <p:cNvPr id="92184" name="자유형 92183"/>
          <p:cNvSpPr/>
          <p:nvPr/>
        </p:nvSpPr>
        <p:spPr>
          <a:xfrm>
            <a:off x="6022204" y="4607509"/>
            <a:ext cx="331722" cy="795425"/>
          </a:xfrm>
          <a:custGeom>
            <a:avLst/>
            <a:gdLst>
              <a:gd name="connsiteX0" fmla="*/ 331719 w 331722"/>
              <a:gd name="connsiteY0" fmla="*/ -2992 h 795425"/>
              <a:gd name="connsiteX1" fmla="*/ 42758 w 331722"/>
              <a:gd name="connsiteY1" fmla="*/ 639143 h 795425"/>
              <a:gd name="connsiteX2" fmla="*/ -50 w 331722"/>
              <a:gd name="connsiteY2" fmla="*/ 799676 h 7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722" h="795425">
                <a:moveTo>
                  <a:pt x="331719" y="-2992"/>
                </a:moveTo>
                <a:cubicBezTo>
                  <a:pt x="283559" y="104030"/>
                  <a:pt x="98052" y="505364"/>
                  <a:pt x="42758" y="639143"/>
                </a:cubicBezTo>
                <a:cubicBezTo>
                  <a:pt x="-12536" y="772920"/>
                  <a:pt x="7084" y="772920"/>
                  <a:pt x="-50" y="79967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grpSp>
        <p:nvGrpSpPr>
          <p:cNvPr id="92186" name="그룹 92185"/>
          <p:cNvGrpSpPr/>
          <p:nvPr/>
        </p:nvGrpSpPr>
        <p:grpSpPr>
          <a:xfrm>
            <a:off x="157322" y="0"/>
            <a:ext cx="8986678" cy="6858000"/>
            <a:chOff x="157322" y="0"/>
            <a:chExt cx="8986678" cy="6858000"/>
          </a:xfrm>
        </p:grpSpPr>
        <p:pic>
          <p:nvPicPr>
            <p:cNvPr id="92165" name="그림 92164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260801" y="0"/>
              <a:ext cx="8622398" cy="6858000"/>
            </a:xfrm>
            <a:prstGeom prst="rect">
              <a:avLst/>
            </a:prstGeom>
          </p:spPr>
        </p:pic>
        <p:sp>
          <p:nvSpPr>
            <p:cNvPr id="92167" name="자유형 92166"/>
            <p:cNvSpPr/>
            <p:nvPr/>
          </p:nvSpPr>
          <p:spPr>
            <a:xfrm>
              <a:off x="7133418" y="4782094"/>
              <a:ext cx="1848349" cy="431664"/>
            </a:xfrm>
            <a:custGeom>
              <a:avLst/>
              <a:gdLst>
                <a:gd name="connsiteX0" fmla="*/ 1692724 w 1848349"/>
                <a:gd name="connsiteY0" fmla="*/ 36467 h 431664"/>
                <a:gd name="connsiteX1" fmla="*/ 1842555 w 1848349"/>
                <a:gd name="connsiteY1" fmla="*/ 15062 h 431664"/>
                <a:gd name="connsiteX2" fmla="*/ 1467977 w 1848349"/>
                <a:gd name="connsiteY2" fmla="*/ 293321 h 431664"/>
                <a:gd name="connsiteX3" fmla="*/ 87387 w 1848349"/>
                <a:gd name="connsiteY3" fmla="*/ 325428 h 431664"/>
                <a:gd name="connsiteX4" fmla="*/ 140898 w 1848349"/>
                <a:gd name="connsiteY4" fmla="*/ 432450 h 431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349" h="431664">
                  <a:moveTo>
                    <a:pt x="1692724" y="36467"/>
                  </a:moveTo>
                  <a:cubicBezTo>
                    <a:pt x="1717696" y="32899"/>
                    <a:pt x="1880013" y="-27747"/>
                    <a:pt x="1842555" y="15062"/>
                  </a:cubicBezTo>
                  <a:cubicBezTo>
                    <a:pt x="1805097" y="57871"/>
                    <a:pt x="1760504" y="241593"/>
                    <a:pt x="1467977" y="293321"/>
                  </a:cubicBezTo>
                  <a:cubicBezTo>
                    <a:pt x="1175450" y="345048"/>
                    <a:pt x="308567" y="302239"/>
                    <a:pt x="87387" y="325428"/>
                  </a:cubicBezTo>
                  <a:cubicBezTo>
                    <a:pt x="-133793" y="348616"/>
                    <a:pt x="131980" y="414613"/>
                    <a:pt x="140898" y="4324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cxnSp>
          <p:nvCxnSpPr>
            <p:cNvPr id="92169" name="직선 연결선 92168"/>
            <p:cNvCxnSpPr/>
            <p:nvPr/>
          </p:nvCxnSpPr>
          <p:spPr>
            <a:xfrm>
              <a:off x="2875693" y="2217915"/>
              <a:ext cx="8561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72" name="직선 연결선 92171"/>
            <p:cNvCxnSpPr/>
            <p:nvPr/>
          </p:nvCxnSpPr>
          <p:spPr>
            <a:xfrm>
              <a:off x="3796077" y="2560387"/>
              <a:ext cx="3167875" cy="535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73" name="자유형 92172"/>
            <p:cNvSpPr/>
            <p:nvPr/>
          </p:nvSpPr>
          <p:spPr>
            <a:xfrm>
              <a:off x="5723768" y="1637695"/>
              <a:ext cx="1075707" cy="931654"/>
            </a:xfrm>
            <a:custGeom>
              <a:avLst/>
              <a:gdLst>
                <a:gd name="connsiteX0" fmla="*/ -1277 w 1075707"/>
                <a:gd name="connsiteY0" fmla="*/ 933394 h 931654"/>
                <a:gd name="connsiteX1" fmla="*/ 694369 w 1075707"/>
                <a:gd name="connsiteY1" fmla="*/ 77214 h 931654"/>
                <a:gd name="connsiteX2" fmla="*/ 1079650 w 1075707"/>
                <a:gd name="connsiteY2" fmla="*/ 34405 h 93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5707" h="931654">
                  <a:moveTo>
                    <a:pt x="-1277" y="933394"/>
                  </a:moveTo>
                  <a:cubicBezTo>
                    <a:pt x="114663" y="790698"/>
                    <a:pt x="514214" y="227046"/>
                    <a:pt x="694369" y="77214"/>
                  </a:cubicBezTo>
                  <a:cubicBezTo>
                    <a:pt x="874523" y="-72616"/>
                    <a:pt x="1015436" y="41540"/>
                    <a:pt x="1079650" y="3440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92174" name="직사각형 92173"/>
            <p:cNvSpPr txBox="1"/>
            <p:nvPr/>
          </p:nvSpPr>
          <p:spPr>
            <a:xfrm>
              <a:off x="6835525" y="1565078"/>
              <a:ext cx="1883596" cy="423742"/>
            </a:xfrm>
            <a:prstGeom prst="rect">
              <a:avLst/>
            </a:prstGeom>
            <a:ln w="9525" cap="flat" cmpd="sng">
              <a:solidFill>
                <a:srgbClr val="FF6600"/>
              </a:solidFill>
              <a:prstDash val="solid"/>
              <a:round/>
            </a:ln>
          </p:spPr>
          <p:txBody>
            <a:bodyPr wrap="square">
              <a:spAutoFit/>
            </a:bodyPr>
            <a:lstStyle/>
            <a:p>
              <a:r>
                <a:rPr lang="en-US" altLang="ko-KR" sz="1100"/>
                <a:t>title, content </a:t>
              </a:r>
              <a:r>
                <a:rPr lang="ko-KR" altLang="en-US" sz="1100"/>
                <a:t>를 </a:t>
              </a:r>
              <a:r>
                <a:rPr lang="en-US" altLang="ko-KR" sz="1100"/>
                <a:t>Map</a:t>
              </a:r>
              <a:r>
                <a:rPr lang="ko-KR" altLang="en-US" sz="1100"/>
                <a:t>에 </a:t>
              </a:r>
            </a:p>
            <a:p>
              <a:r>
                <a:rPr lang="en-US" altLang="ko-KR" sz="1100"/>
                <a:t>key,</a:t>
              </a:r>
              <a:r>
                <a:rPr lang="ko-KR" altLang="en-US" sz="1100"/>
                <a:t> </a:t>
              </a:r>
              <a:r>
                <a:rPr lang="en-US" altLang="ko-KR" sz="1100"/>
                <a:t>value</a:t>
              </a:r>
              <a:r>
                <a:rPr lang="ko-KR" altLang="en-US" sz="1100"/>
                <a:t>로 저장</a:t>
              </a:r>
            </a:p>
          </p:txBody>
        </p:sp>
        <p:sp>
          <p:nvSpPr>
            <p:cNvPr id="92176" name="직사각형 92175"/>
            <p:cNvSpPr txBox="1"/>
            <p:nvPr/>
          </p:nvSpPr>
          <p:spPr>
            <a:xfrm>
              <a:off x="157322" y="3971238"/>
              <a:ext cx="3071545" cy="1332282"/>
            </a:xfrm>
            <a:prstGeom prst="rect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</a:ln>
          </p:spPr>
          <p:txBody>
            <a:bodyPr wrap="square">
              <a:spAutoFit/>
            </a:bodyPr>
            <a:lstStyle/>
            <a:p>
              <a:r>
                <a:rPr lang="ko-KR" altLang="ko-KR" sz="1200" b="1">
                  <a:latin typeface="맑은 고딕"/>
                  <a:ea typeface="맑은 고딕"/>
                </a:rPr>
                <a:t>FileItem</a:t>
              </a:r>
            </a:p>
            <a:p>
              <a:r>
                <a:rPr lang="ko-KR" altLang="ko-KR" sz="1000" b="1">
                  <a:latin typeface="맑은 고딕"/>
                  <a:ea typeface="맑은 고딕"/>
                </a:rPr>
                <a:t>사용자가 업로드한 File데이터나 사용자가 input text에 입력한 일반 요청 데이터에 대한 객체</a:t>
              </a:r>
              <a:r>
                <a:rPr lang="ko-KR" altLang="en-US" sz="1000" b="1">
                  <a:latin typeface="맑은 고딕"/>
                  <a:ea typeface="맑은 고딕"/>
                </a:rPr>
                <a:t>.</a:t>
              </a:r>
              <a:r>
                <a:rPr lang="ko-KR" altLang="ko-KR" sz="1000" b="1">
                  <a:latin typeface="맑은 고딕"/>
                  <a:ea typeface="맑은 고딕"/>
                </a:rPr>
                <a:t> FileItem</a:t>
              </a:r>
              <a:r>
                <a:rPr lang="ko-KR" altLang="en-US" sz="1000" b="1">
                  <a:latin typeface="맑은 고딕"/>
                  <a:ea typeface="맑은 고딕"/>
                </a:rPr>
                <a:t>.</a:t>
              </a:r>
              <a:r>
                <a:rPr lang="ko-KR" altLang="ko-KR" sz="1000" b="1">
                  <a:latin typeface="맑은 고딕"/>
                  <a:ea typeface="맑은 고딕"/>
                </a:rPr>
                <a:t>isFormField() 메서드의 리턴값이 true이면 text같은 일반 입력 데이터이며, false이면 파일 데이터입니다. 즉 리턴값이 false인 경우에만 업로드된 파일인것으로 인지하여 처리하면 </a:t>
              </a:r>
              <a:r>
                <a:rPr lang="ko-KR" altLang="en-US" sz="1000" b="1">
                  <a:latin typeface="맑은 고딕"/>
                  <a:ea typeface="맑은 고딕"/>
                </a:rPr>
                <a:t>된다.</a:t>
              </a:r>
            </a:p>
          </p:txBody>
        </p:sp>
        <p:sp>
          <p:nvSpPr>
            <p:cNvPr id="92177" name="자유형 92176"/>
            <p:cNvSpPr/>
            <p:nvPr/>
          </p:nvSpPr>
          <p:spPr>
            <a:xfrm>
              <a:off x="2448617" y="2233520"/>
              <a:ext cx="855962" cy="1758736"/>
            </a:xfrm>
            <a:custGeom>
              <a:avLst/>
              <a:gdLst>
                <a:gd name="connsiteX0" fmla="*/ 833762 w 855962"/>
                <a:gd name="connsiteY0" fmla="*/ -4902 h 1758736"/>
                <a:gd name="connsiteX1" fmla="*/ 780250 w 855962"/>
                <a:gd name="connsiteY1" fmla="*/ 465996 h 1758736"/>
                <a:gd name="connsiteX2" fmla="*/ -1013 w 855962"/>
                <a:gd name="connsiteY2" fmla="*/ 1760967 h 175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5962" h="1758736">
                  <a:moveTo>
                    <a:pt x="833762" y="-4902"/>
                  </a:moveTo>
                  <a:cubicBezTo>
                    <a:pt x="824843" y="73580"/>
                    <a:pt x="919379" y="171684"/>
                    <a:pt x="780250" y="465996"/>
                  </a:cubicBezTo>
                  <a:cubicBezTo>
                    <a:pt x="641121" y="760307"/>
                    <a:pt x="129197" y="1545139"/>
                    <a:pt x="-1013" y="1760967"/>
                  </a:cubicBezTo>
                </a:path>
              </a:pathLst>
            </a:cu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92178" name="직사각형 91138"/>
            <p:cNvSpPr txBox="1"/>
            <p:nvPr/>
          </p:nvSpPr>
          <p:spPr>
            <a:xfrm>
              <a:off x="6917846" y="3563284"/>
              <a:ext cx="2226154" cy="692486"/>
            </a:xfrm>
            <a:prstGeom prst="rect">
              <a:avLst/>
            </a:prstGeom>
            <a:ln w="9525" cap="flat" cmpd="sng">
              <a:solidFill>
                <a:srgbClr val="FF6600"/>
              </a:solidFill>
              <a:prstDash val="sysDot"/>
              <a:round/>
            </a:ln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atin typeface="함초롬바탕"/>
                  <a:ea typeface="함초롬바탕"/>
                </a:rPr>
                <a:t>lastIndexOf( ) : </a:t>
              </a:r>
              <a:r>
                <a:rPr lang="en-US" altLang="ko-KR" sz="1000">
                  <a:solidFill>
                    <a:srgbClr val="000000">
                      <a:alpha val="100000"/>
                    </a:srgbClr>
                  </a:solidFill>
                  <a:latin typeface="함초롬바탕"/>
                  <a:ea typeface="함초롬바탕"/>
                </a:rPr>
                <a:t>마지막 문자열의 index를 반환한다</a:t>
              </a:r>
              <a:r>
                <a:rPr lang="ko-KR" altLang="en-US" sz="1000">
                  <a:solidFill>
                    <a:srgbClr val="000000">
                      <a:alpha val="100000"/>
                    </a:srgbClr>
                  </a:solidFill>
                  <a:latin typeface="함초롬바탕"/>
                  <a:ea typeface="함초롬바탕"/>
                </a:rPr>
                <a:t>.</a:t>
              </a:r>
            </a:p>
            <a:p>
              <a:r>
                <a:rPr lang="ko-KR" altLang="en-US" sz="1000">
                  <a:solidFill>
                    <a:srgbClr val="000000">
                      <a:alpha val="100000"/>
                    </a:srgbClr>
                  </a:solidFill>
                  <a:latin typeface="함초롬바탕"/>
                  <a:ea typeface="함초롬바탕"/>
                </a:rPr>
                <a:t>없으면 -1 반환한다. </a:t>
              </a:r>
            </a:p>
            <a:p>
              <a:r>
                <a:rPr lang="ko-KR" altLang="en-US" sz="1000">
                  <a:solidFill>
                    <a:srgbClr val="000000">
                      <a:alpha val="100000"/>
                    </a:srgbClr>
                  </a:solidFill>
                  <a:latin typeface="함초롬바탕"/>
                  <a:ea typeface="함초롬바탕"/>
                </a:rPr>
                <a:t>(윈도우즈 아니면)</a:t>
              </a:r>
            </a:p>
          </p:txBody>
        </p:sp>
        <p:cxnSp>
          <p:nvCxnSpPr>
            <p:cNvPr id="92179" name="직선 연결선 92178"/>
            <p:cNvCxnSpPr/>
            <p:nvPr/>
          </p:nvCxnSpPr>
          <p:spPr>
            <a:xfrm>
              <a:off x="5262295" y="3726933"/>
              <a:ext cx="110233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80" name="자유형 92179"/>
            <p:cNvSpPr/>
            <p:nvPr/>
          </p:nvSpPr>
          <p:spPr>
            <a:xfrm>
              <a:off x="6197494" y="3653285"/>
              <a:ext cx="679554" cy="160886"/>
            </a:xfrm>
            <a:custGeom>
              <a:avLst/>
              <a:gdLst>
                <a:gd name="connsiteX0" fmla="*/ 680840 w 679554"/>
                <a:gd name="connsiteY0" fmla="*/ -1268 h 160886"/>
                <a:gd name="connsiteX1" fmla="*/ 434688 w 679554"/>
                <a:gd name="connsiteY1" fmla="*/ 159264 h 160886"/>
                <a:gd name="connsiteX2" fmla="*/ -4104 w 679554"/>
                <a:gd name="connsiteY2" fmla="*/ 84349 h 16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554" h="160886">
                  <a:moveTo>
                    <a:pt x="680840" y="-1268"/>
                  </a:moveTo>
                  <a:cubicBezTo>
                    <a:pt x="639815" y="25486"/>
                    <a:pt x="548845" y="144995"/>
                    <a:pt x="434688" y="159264"/>
                  </a:cubicBezTo>
                  <a:cubicBezTo>
                    <a:pt x="320531" y="173534"/>
                    <a:pt x="69027" y="96834"/>
                    <a:pt x="-4104" y="84349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92181" name="직사각형 91138"/>
            <p:cNvSpPr txBox="1"/>
            <p:nvPr/>
          </p:nvSpPr>
          <p:spPr>
            <a:xfrm>
              <a:off x="4243227" y="5384272"/>
              <a:ext cx="4157180" cy="700404"/>
            </a:xfrm>
            <a:prstGeom prst="rect">
              <a:avLst/>
            </a:prstGeom>
            <a:ln w="9525" cap="flat" cmpd="sng">
              <a:solidFill>
                <a:srgbClr val="FF6600"/>
              </a:solidFill>
              <a:prstDash val="sysDot"/>
              <a:round/>
            </a:ln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atin typeface="함초롬돋움"/>
                  <a:ea typeface="함초롬돋움"/>
                </a:rPr>
                <a:t>getName( ): </a:t>
              </a:r>
              <a:r>
                <a:rPr lang="ko-KR" altLang="ko-KR" sz="1000">
                  <a:latin typeface="함초롬돋움"/>
                  <a:ea typeface="함초롬돋움"/>
                </a:rPr>
                <a:t>업로드한 파일의 이름을 구한다(경로포함)</a:t>
              </a:r>
            </a:p>
            <a:p>
              <a:r>
                <a:rPr lang="en-US" altLang="ko-KR" sz="1000">
                  <a:latin typeface="함초롬돋움"/>
                  <a:ea typeface="함초롬돋움"/>
                </a:rPr>
                <a:t>substring( ): </a:t>
              </a:r>
              <a:r>
                <a:rPr lang="ko-KR" altLang="en-US" sz="1000">
                  <a:latin typeface="함초롬돋움"/>
                  <a:ea typeface="함초롬돋움"/>
                </a:rPr>
                <a:t>문자열 자르기 </a:t>
              </a:r>
            </a:p>
            <a:p>
              <a:r>
                <a:rPr lang="ko-KR" altLang="en-US" sz="1000">
                  <a:latin typeface="함초롬돋움"/>
                  <a:ea typeface="함초롬돋움"/>
                </a:rPr>
                <a:t>    </a:t>
              </a:r>
              <a:r>
                <a:rPr lang="en-US" altLang="ko-KR" sz="1000">
                  <a:latin typeface="함초롬돋움"/>
                  <a:ea typeface="함초롬돋움"/>
                </a:rPr>
                <a:t>substring(start): start </a:t>
              </a:r>
              <a:r>
                <a:rPr lang="ko-KR" altLang="en-US" sz="1000">
                  <a:latin typeface="함초롬돋움"/>
                  <a:ea typeface="함초롬돋움"/>
                </a:rPr>
                <a:t>위치에서 끝까지</a:t>
              </a:r>
            </a:p>
            <a:p>
              <a:r>
                <a:rPr lang="ko-KR" altLang="en-US" sz="1000">
                  <a:latin typeface="함초롬돋움"/>
                  <a:ea typeface="함초롬돋움"/>
                </a:rPr>
                <a:t>    </a:t>
              </a:r>
              <a:r>
                <a:rPr lang="en-US" altLang="ko-KR" sz="1000">
                  <a:latin typeface="함초롬돋움"/>
                  <a:ea typeface="함초롬돋움"/>
                </a:rPr>
                <a:t>substring(start</a:t>
              </a:r>
              <a:r>
                <a:rPr lang="ko-KR" altLang="en-US" sz="1000">
                  <a:latin typeface="함초롬돋움"/>
                  <a:ea typeface="함초롬돋움"/>
                </a:rPr>
                <a:t>, </a:t>
              </a:r>
              <a:r>
                <a:rPr lang="en-US" altLang="ko-KR" sz="1000">
                  <a:latin typeface="함초롬돋움"/>
                  <a:ea typeface="함초롬돋움"/>
                </a:rPr>
                <a:t>end): start</a:t>
              </a:r>
              <a:r>
                <a:rPr lang="ko-KR" altLang="en-US" sz="1000">
                  <a:latin typeface="함초롬돋움"/>
                  <a:ea typeface="함초롬돋움"/>
                </a:rPr>
                <a:t> 위치에서 </a:t>
              </a:r>
              <a:r>
                <a:rPr lang="en-US" altLang="ko-KR" sz="1000">
                  <a:latin typeface="함초롬돋움"/>
                  <a:ea typeface="함초롬돋움"/>
                </a:rPr>
                <a:t>end</a:t>
              </a:r>
              <a:r>
                <a:rPr lang="ko-KR" altLang="en-US" sz="1000">
                  <a:latin typeface="함초롬돋움"/>
                  <a:ea typeface="함초롬돋움"/>
                </a:rPr>
                <a:t> 위치까지</a:t>
              </a:r>
            </a:p>
          </p:txBody>
        </p:sp>
        <p:cxnSp>
          <p:nvCxnSpPr>
            <p:cNvPr id="92183" name="직선 연결선 92182"/>
            <p:cNvCxnSpPr/>
            <p:nvPr/>
          </p:nvCxnSpPr>
          <p:spPr>
            <a:xfrm flipV="1">
              <a:off x="5144569" y="4572410"/>
              <a:ext cx="1744467" cy="107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85" name="직사각형 92184"/>
            <p:cNvSpPr txBox="1"/>
            <p:nvPr/>
          </p:nvSpPr>
          <p:spPr>
            <a:xfrm>
              <a:off x="5076564" y="487801"/>
              <a:ext cx="3782367" cy="700919"/>
            </a:xfrm>
            <a:prstGeom prst="rect">
              <a:avLst/>
            </a:prstGeom>
            <a:ln w="9525" cap="flat" cmpd="sng">
              <a:solidFill>
                <a:schemeClr val="accent1"/>
              </a:solidFill>
              <a:prstDash val="solid"/>
              <a:round/>
            </a:ln>
          </p:spPr>
          <p:txBody>
            <a:bodyPr wrap="square">
              <a:spAutoFit/>
            </a:bodyPr>
            <a:lstStyle/>
            <a:p>
              <a:r>
                <a:rPr lang="ko-KR" altLang="en-US" sz="1000"/>
                <a:t>1. DiskFileItemFactory: 파일을 저장을 담당할 객체 준비</a:t>
              </a:r>
            </a:p>
            <a:p>
              <a:r>
                <a:rPr lang="ko-KR" altLang="en-US" sz="1000"/>
                <a:t>2. ServletFileUpload: 멀티 파트 데이터로부터 각 파트의 추출을 </a:t>
              </a:r>
            </a:p>
            <a:p>
              <a:r>
                <a:rPr lang="ko-KR" altLang="en-US" sz="1000"/>
                <a:t>                                      담당할 객체 준비</a:t>
              </a:r>
            </a:p>
            <a:p>
              <a:r>
                <a:rPr lang="ko-KR" altLang="en-US" sz="1000"/>
                <a:t>3. FileItem : 멀티 파트 데이터를 읽기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37A1C9-0C89-C7F2-DD08-59079B9F5701}"/>
              </a:ext>
            </a:extLst>
          </p:cNvPr>
          <p:cNvSpPr txBox="1"/>
          <p:nvPr/>
        </p:nvSpPr>
        <p:spPr>
          <a:xfrm>
            <a:off x="225025" y="2189791"/>
            <a:ext cx="148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설명용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-1" y="425518"/>
            <a:ext cx="9144001" cy="612577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sec03.brd02;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java.io.File;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java.io.IOException;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java.util.HashMap;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java.util.Map;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javax.servlet.RequestDispatcher;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javax.servlet.Servlet;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javax.servlet.ServletConfig;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javax.servlet.ServletException;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javax.servlet.annotation.WebServlet;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javax.servlet.http.HttpServletRequest;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javax.servlet.http.HttpServletResponse;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org.apache.commons.fileupload.FileItem;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org.apache.commons.fileupload.FileUploadException;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org.apache.commons.fileupload.disk.DiskFileItemFactory;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org.apache.commons.fileupload.servlet.ServletFileUpload;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@WebServlet("/board/*")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BoardController extends HttpServlet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static String ARTICLE_IMAGE_REPO = "C:\\board\\article_image";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BoardService boardService;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ArticleVO articleVO;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init(ServletConfig config) throws ServletException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boardService = new BoardService();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articleVO = new ArticleVO();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  <p:sp>
        <p:nvSpPr>
          <p:cNvPr id="92188" name="TextBox 92187"/>
          <p:cNvSpPr txBox="1"/>
          <p:nvPr/>
        </p:nvSpPr>
        <p:spPr>
          <a:xfrm>
            <a:off x="6968779" y="587030"/>
            <a:ext cx="2018887" cy="27204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BoardController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전체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353377"/>
            <a:ext cx="9144000" cy="630364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doGet(HttpServletRequest request, HttpServletResponse response)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doPost(HttpServletRequest request, HttpServletResponse response)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void doHandle(HttpServletRequest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nextPage = "";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response.setContentType("text/html; charset=utf-8");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action = request.getPathInfo();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System.out.println("action:" + action);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List&lt;ArticleVO&gt; articlesList = new ArrayList&lt;ArticleVO&gt;();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if (action == null)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articlesList = boardService.listArticles();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request.setAttribute("articlesList", articlesList);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"/board02/listArticles.jsp";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else if (action.equals("/listArticles.do"))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articlesList = boardService.listArticles();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request.setAttribute("articlesList", articlesList);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"/board02/listArticles.jsp";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} else if (action.equals("/articleForm.do")) {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nextPage = "/board02/articleForm.jsp";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} else if (action.equals("/addArticle.do")) {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Map&lt;String, String&gt; articleMap =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upload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(request, response);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461052"/>
            <a:ext cx="7593496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새 프로젝트 </a:t>
            </a:r>
            <a:r>
              <a:rPr lang="en-US" altLang="ko-KR" sz="1200">
                <a:latin typeface="+mj-ea"/>
                <a:ea typeface="+mj-ea"/>
              </a:rPr>
              <a:t>pro17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sec01.ex01 </a:t>
            </a:r>
            <a:r>
              <a:rPr lang="ko-KR" altLang="en-US" sz="1200">
                <a:latin typeface="+mj-ea"/>
                <a:ea typeface="+mj-ea"/>
              </a:rPr>
              <a:t>패키지를 만든 후 </a:t>
            </a:r>
            <a:r>
              <a:rPr lang="en-US" altLang="ko-KR" sz="1200">
                <a:latin typeface="+mj-ea"/>
                <a:ea typeface="+mj-ea"/>
              </a:rPr>
              <a:t>MemberController, MemberDAO,MemberVO</a:t>
            </a:r>
            <a:r>
              <a:rPr lang="ko-KR" altLang="en-US" sz="1200">
                <a:latin typeface="+mj-ea"/>
                <a:ea typeface="+mj-ea"/>
              </a:rPr>
              <a:t>클래스를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test01 </a:t>
            </a:r>
            <a:r>
              <a:rPr lang="ko-KR" altLang="en-US" sz="1200">
                <a:latin typeface="+mj-ea"/>
                <a:ea typeface="+mj-ea"/>
              </a:rPr>
              <a:t>폴더를 만들고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33686" y="2068083"/>
            <a:ext cx="2163445" cy="2647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455542"/>
            <a:ext cx="9144001" cy="520992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articleVO.setParentNO(0);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articleVO.setId("hong");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boardService.addArticle(articleVO);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nextPage = "/board/listArticles.do";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}else {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	nextPage = "/board02/listArticles.jsp";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RequestDispatcher dispatch = request.getRequestDispatcher(nextPage);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dispatch.forward(request,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Map&lt;String, String&gt;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upload</a:t>
            </a:r>
            <a:r>
              <a:rPr lang="en-US" altLang="ko-KR" sz="1200" b="1">
                <a:latin typeface="한컴산뜻돋움"/>
                <a:ea typeface="한컴산뜻돋움"/>
              </a:rPr>
              <a:t>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Map&lt;String, String&gt; articleMap = new HashMap&lt;String, String&gt;();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encoding = "utf-8";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File currentDirPath = new File(ARTICLE_IMAGE_REPO);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DiskFileItemFactory factory = new DiskFileItemFactory();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factory.setRepository(currentDirPath);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factory.setSizeThreshold(1024 * 1024);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ServletFileUpload upload = new ServletFileUpload(factory);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-1" y="453886"/>
            <a:ext cx="9144001" cy="630695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List items = upload.parseRequest(request);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for (int i = 0; i &lt; items.size(); i++)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FileItem fileItem = (FileItem) items.get(i);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if (fileItem.isFormField())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System.out.println(fileItem.getFieldName() + "=" + fileItem.getString(encoding));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articleMap.put(fileItem.getFieldName(), fileItem.getString(encoding));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} else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System.out.println("파라미터명:" + fileItem.getFieldName());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//System.out.println("파일명:" + fileItem.getName());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System.out.println("파일크기:" + fileItem.getSize() + "bytes");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//articleMap.put(fileItem.getFieldName(), fileItem.getName());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if (fileItem.getSize() &gt; 0)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int idx = fileItem.getName().lastIndexOf("\\");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if (idx == -1)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	idx = fileItem.getName().lastIndexOf("/");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String fileName = fileItem.getName().substring(idx + 1);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System.out.println("파일명:" + 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articleMap.put(fileItem.getFieldName(), fileName);  //익스플로러에서 업로드 파일의 경로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                                                                             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//제거 후 map에 파일명 저장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File uploadFile = new File(currentDirPath + "\\" + 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fileItem.write(uploadFile);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} // end if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} // end if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// end for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articleMap;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421943"/>
            <a:ext cx="7484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insertNewArticle() </a:t>
            </a:r>
            <a:r>
              <a:rPr lang="ko-KR" altLang="en-US" sz="1200">
                <a:latin typeface="+mj-ea"/>
                <a:ea typeface="+mj-ea"/>
              </a:rPr>
              <a:t>메서드를 호출하면서 글 정보를 인자로 전달합니다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29252" y="1698942"/>
            <a:ext cx="6786492" cy="2657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423032"/>
            <a:ext cx="9144000" cy="356438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sec03.brd02;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BoardService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BoardDAO boardDAO;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BoardService()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boardDAO = new BoardDAO();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List&lt;ArticleVO&gt;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listArticles() </a:t>
            </a:r>
            <a:r>
              <a:rPr lang="en-US" altLang="ko-KR" sz="1200" b="1">
                <a:latin typeface="한컴산뜻돋움"/>
                <a:ea typeface="한컴산뜻돋움"/>
              </a:rPr>
              <a:t>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List&lt;ArticleVO&gt; articlesList = boardDAO.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selectAllArticles()</a:t>
            </a:r>
            <a:r>
              <a:rPr lang="en-US" altLang="ko-KR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articlesList;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addArticle</a:t>
            </a:r>
            <a:r>
              <a:rPr lang="en-US" altLang="ko-KR" sz="1200" b="1">
                <a:latin typeface="한컴산뜻돋움"/>
                <a:ea typeface="한컴산뜻돋움"/>
              </a:rPr>
              <a:t>(ArticleVO article){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boardDAO.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insertNewArticle(article)</a:t>
            </a:r>
            <a:r>
              <a:rPr lang="en-US" altLang="ko-KR" sz="1200" b="1">
                <a:latin typeface="한컴산뜻돋움"/>
                <a:ea typeface="한컴산뜻돋움"/>
              </a:rPr>
              <a:t>;	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90870"/>
            <a:ext cx="7752522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insertNewArticle() </a:t>
            </a:r>
            <a:r>
              <a:rPr lang="ko-KR" altLang="en-US" sz="1200">
                <a:latin typeface="+mj-ea"/>
                <a:ea typeface="+mj-ea"/>
              </a:rPr>
              <a:t>메서드의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실행하기 전에 </a:t>
            </a:r>
            <a:r>
              <a:rPr lang="en-US" altLang="ko-KR" sz="1200">
                <a:latin typeface="+mj-ea"/>
                <a:ea typeface="+mj-ea"/>
              </a:rPr>
              <a:t>getNewArticleNo() </a:t>
            </a:r>
            <a:r>
              <a:rPr lang="ko-KR" altLang="en-US" sz="1200">
                <a:latin typeface="+mj-ea"/>
                <a:ea typeface="+mj-ea"/>
              </a:rPr>
              <a:t>메서드를 호출해 새 글에 대한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글 번호를 먼저 가져옵니다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15008" y="1952535"/>
            <a:ext cx="6672941" cy="24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3305" y="1387628"/>
            <a:ext cx="6516550" cy="46383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78851" name="직선 연결선 78850"/>
          <p:cNvCxnSpPr/>
          <p:nvPr/>
        </p:nvCxnSpPr>
        <p:spPr>
          <a:xfrm>
            <a:off x="2511817" y="3908871"/>
            <a:ext cx="6100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2" name="자유형 78851"/>
          <p:cNvSpPr/>
          <p:nvPr/>
        </p:nvSpPr>
        <p:spPr>
          <a:xfrm>
            <a:off x="2790386" y="3944519"/>
            <a:ext cx="1300872" cy="350057"/>
          </a:xfrm>
          <a:custGeom>
            <a:avLst/>
            <a:gdLst>
              <a:gd name="connsiteX0" fmla="*/ -310 w 1300872"/>
              <a:gd name="connsiteY0" fmla="*/ -3541 h 350057"/>
              <a:gd name="connsiteX1" fmla="*/ 160223 w 1300872"/>
              <a:gd name="connsiteY1" fmla="*/ 274717 h 350057"/>
              <a:gd name="connsiteX2" fmla="*/ 1305363 w 1300872"/>
              <a:gd name="connsiteY2" fmla="*/ 349632 h 35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0872" h="350057">
                <a:moveTo>
                  <a:pt x="-310" y="-3541"/>
                </a:moveTo>
                <a:cubicBezTo>
                  <a:pt x="26444" y="42834"/>
                  <a:pt x="-57389" y="215854"/>
                  <a:pt x="160223" y="274717"/>
                </a:cubicBezTo>
                <a:cubicBezTo>
                  <a:pt x="377835" y="333579"/>
                  <a:pt x="1114506" y="337146"/>
                  <a:pt x="1305363" y="34963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8853" name="직사각형 78852"/>
          <p:cNvSpPr txBox="1"/>
          <p:nvPr/>
        </p:nvSpPr>
        <p:spPr>
          <a:xfrm>
            <a:off x="4127857" y="4176427"/>
            <a:ext cx="3135758" cy="26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쿼리문 첫번째 필드를 </a:t>
            </a:r>
            <a:r>
              <a:rPr lang="en-US" altLang="ko-KR" sz="1100"/>
              <a:t>Int</a:t>
            </a:r>
            <a:r>
              <a:rPr lang="ko-KR" altLang="en-US" sz="1100"/>
              <a:t>형으로 받겠다.</a:t>
            </a:r>
          </a:p>
        </p:txBody>
      </p:sp>
      <p:cxnSp>
        <p:nvCxnSpPr>
          <p:cNvPr id="78854" name="직선 연결선 78853"/>
          <p:cNvCxnSpPr/>
          <p:nvPr/>
        </p:nvCxnSpPr>
        <p:spPr>
          <a:xfrm>
            <a:off x="3303783" y="2742326"/>
            <a:ext cx="1038118" cy="10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88385" y="1610139"/>
            <a:ext cx="6017534" cy="225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85190" y="1410281"/>
            <a:ext cx="6676197" cy="50565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447260"/>
            <a:ext cx="9144000" cy="520868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sec03.brd02;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java.sql.Connection;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java.sql.PreparedStatement;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java.sql.ResultSet;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javax.naming.Context;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javax.naming.InitialContext;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javax.sql.DataSource;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BoardDAO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DataSource dataFactory;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Connection conn;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PreparedStatement pstmt;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BoardDAO()</a:t>
            </a:r>
            <a:r>
              <a:rPr lang="en-US" altLang="ko-KR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Context ctx = new InitialContext();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Context envContext = (Context) ctx.lookup("java:/comp/env");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dataFactory = (DataSource) envContext.lookup("jdbc/oracle");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114300"/>
            <a:ext cx="9144000" cy="666559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List&lt;ArticleVO&gt;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selectAllArticles()</a:t>
            </a:r>
            <a:r>
              <a:rPr lang="en-US" altLang="ko-KR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List&lt;ArticleVO&gt; articlesList = new ArrayList&lt;ArticleVO&gt;();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 = dataFactory.getConnection();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query = "SELECT LEVEL,articleNO,parentNO,title,content,id,writeDate" + " from t_board"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+ " START WITH  parentNO=0" + " CONNECT BY PRIOR articleNO=parentNO"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+ " ORDER SIBLINGS BY articleNO DESC";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System.out.println(query);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 = conn.prepareStatement(query);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ResultSet rs = pstmt.executeQuery();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while (rs.next())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int level = rs.getInt("level");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int articleNO = rs.getInt("articleNO");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int parentNO = rs.getInt("parentNO");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title = rs.getString("title");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content = rs.getString("content");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id = rs.getString("id");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Date writeDate = rs.getDate("writeDate");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 article = new ArticleVO();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article.setLevel(level);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article.setArticleNO(articleNO);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article.setParentNO(parentNO);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article.setTitle(title);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article.setContent(content);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article.setId(id);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article.setWriteDate(writeDate);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articlesList.add(article);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rs.close();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articlesList;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56" y="1244395"/>
            <a:ext cx="7784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컨트롤러 역할을 하는 서블릿인 </a:t>
            </a:r>
            <a:r>
              <a:rPr lang="en-US" altLang="ko-KR" sz="1200">
                <a:latin typeface="+mj-ea"/>
                <a:ea typeface="+mj-ea"/>
              </a:rPr>
              <a:t>MemberController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76875" y="1521394"/>
            <a:ext cx="5660029" cy="5267032"/>
            <a:chOff x="1376875" y="1521394"/>
            <a:chExt cx="5660029" cy="5267032"/>
          </a:xfrm>
        </p:grpSpPr>
        <p:grpSp>
          <p:nvGrpSpPr>
            <p:cNvPr id="5" name="그룹 4"/>
            <p:cNvGrpSpPr/>
            <p:nvPr/>
          </p:nvGrpSpPr>
          <p:grpSpPr>
            <a:xfrm>
              <a:off x="1780160" y="1521394"/>
              <a:ext cx="5256744" cy="5267032"/>
              <a:chOff x="1192694" y="1757930"/>
              <a:chExt cx="6485076" cy="5616566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192694" y="1757930"/>
                <a:ext cx="6277183" cy="2806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470986" y="4428324"/>
                <a:ext cx="1162876" cy="286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200">
                    <a:latin typeface="+mj-ea"/>
                    <a:ea typeface="+mj-ea"/>
                  </a:rPr>
                  <a:t>...</a:t>
                </a:r>
                <a:endParaRPr lang="ko-KR" altLang="en-US" sz="1200">
                  <a:latin typeface="+mj-ea"/>
                  <a:ea typeface="+mj-ea"/>
                </a:endParaRPr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192694" y="4675505"/>
                <a:ext cx="6485076" cy="26989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3" name="직선 연결선 12"/>
            <p:cNvCxnSpPr/>
            <p:nvPr/>
          </p:nvCxnSpPr>
          <p:spPr>
            <a:xfrm>
              <a:off x="2148370" y="4350026"/>
              <a:ext cx="4120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76875" y="4207660"/>
              <a:ext cx="710127" cy="26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 b="1">
                  <a:solidFill>
                    <a:srgbClr val="FF0000"/>
                  </a:solidFill>
                </a:rPr>
                <a:t>private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371475"/>
            <a:ext cx="9144000" cy="318897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int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getNewArticleNO()</a:t>
            </a:r>
            <a:r>
              <a:rPr lang="en-US" altLang="ko-KR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 = dataFactory.getConnection();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query = "SELECT  max(articleNO) from t_board 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System.out.println(query);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 = conn.prepareStatement(query);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ResultSet rs = pstmt.executeQuery(query);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if (rs.next())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return (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rs.getInt(1)</a:t>
            </a:r>
            <a:r>
              <a:rPr lang="en-US" altLang="ko-KR" sz="1200" b="1">
                <a:latin typeface="한컴산뜻돋움"/>
                <a:ea typeface="한컴산뜻돋움"/>
              </a:rPr>
              <a:t> + 1);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가장 큰 글번호 있는 레코드의 첫번째 필드인 글번호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rs.close();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0;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429039"/>
            <a:ext cx="9144000" cy="501777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insertNewArticle(ArticleVO article)</a:t>
            </a:r>
            <a:r>
              <a:rPr lang="en-US" altLang="ko-KR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 = dataFactory.getConnection();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int articleNO =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getNewArticleNO();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int parentNO = article.getParentNO();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title = article.getTitle();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content = article.getContent();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id = article.getId();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imageFileName = article.getImageFileName();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query = "INSERT INTO t_board (articleNO, parentNO, title, content, imageFileName, id)"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+ " VALUES (?, ? ,?, ?, ?, ?)";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System.out.println(query);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 = conn.prepareStatement(query);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pstmt.setInt(1, articleNO);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pstmt.setInt(2, parentNO);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pstmt.setString(3, title);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pstmt.setString(4, content);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pstmt.setString(5, imageFileName);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pstmt.setString(6, id);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pstmt.executeUpdate();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437360"/>
            <a:ext cx="9144000" cy="575198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package sec03.brd02;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endParaRPr lang="en-US" altLang="ko-KR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public class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ArticleVO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{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 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: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endParaRPr lang="en-US" altLang="ko-KR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public String getImageFileName() {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try {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if (imageFileName != null &amp;&amp; imageFileName.length() != 0) {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imageFileName = URLDecoder.decode(imageFileName, "UTF-8");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}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파일의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과 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blank 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처리하면서 디코딩합니다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} catch (UnsupportedEncodingException e) {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e.printStackTrace();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}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return imageFileName;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}</a:t>
            </a:r>
            <a:endParaRPr lang="ko-KR" altLang="en-US" sz="1200" b="1">
              <a:solidFill>
                <a:schemeClr val="dk1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public void setImageFileName(String imageFileName) {</a:t>
            </a: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if(imageFileName!=null &amp;&amp; imageFileName.length()!=0)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this.imageFileName = URLEncoder.encode(imageFileName, "UTF-8");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                                      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//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파일의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과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blank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처리하면서 파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일이름에 특수문자가 있을 경우 인코딩합니다.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 catch (UnsupportedEncodingException e)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  <a:endParaRPr lang="en-US" altLang="ko-KR" sz="1200" b="1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String getId()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id;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  <p:sp>
        <p:nvSpPr>
          <p:cNvPr id="75786" name="TextBox 75785"/>
          <p:cNvSpPr txBox="1"/>
          <p:nvPr/>
        </p:nvSpPr>
        <p:spPr>
          <a:xfrm>
            <a:off x="7217257" y="110778"/>
            <a:ext cx="1615109" cy="31594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latin typeface="한컴산뜻돋움"/>
                <a:ea typeface="한컴산뜻돋움"/>
              </a:rPr>
              <a:t>ArticleVO.java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971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다음은 글쓰기와 관련된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페이지를 작성할 차례입니다</a:t>
            </a:r>
            <a:r>
              <a:rPr lang="en-US" altLang="ko-KR" sz="1200">
                <a:latin typeface="+mj-ea"/>
                <a:ea typeface="+mj-ea"/>
              </a:rPr>
              <a:t>. listArticles.jsp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2822" y="1718173"/>
            <a:ext cx="6702495" cy="112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0899" name="TextBox 80898"/>
          <p:cNvSpPr txBox="1"/>
          <p:nvPr/>
        </p:nvSpPr>
        <p:spPr>
          <a:xfrm>
            <a:off x="0" y="3062908"/>
            <a:ext cx="9144000" cy="155067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&lt;a  class="cls1"  href="${contextPath}/board/articleForm.do"&gt;&lt;p class="cls2"&gt;글쓰기&lt;/p&gt;&lt;/a&gt;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55983" y="1263565"/>
            <a:ext cx="74444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articleForm.jsp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9662" y="1540564"/>
            <a:ext cx="5957050" cy="5247862"/>
            <a:chOff x="834887" y="1754015"/>
            <a:chExt cx="6544502" cy="6234488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34887" y="1754015"/>
              <a:ext cx="6291470" cy="162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033661" y="3256481"/>
              <a:ext cx="1133057" cy="320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  <p:pic>
          <p:nvPicPr>
            <p:cNvPr id="819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84582" y="3483791"/>
              <a:ext cx="6494807" cy="4504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1924" name="직사각형 81923"/>
          <p:cNvSpPr txBox="1"/>
          <p:nvPr/>
        </p:nvSpPr>
        <p:spPr>
          <a:xfrm>
            <a:off x="5375672" y="4243583"/>
            <a:ext cx="3768328" cy="1002787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rgbClr val="0000FF"/>
                </a:solidFill>
              </a:rPr>
              <a:t>if( input.files &amp;&amp; input.files[0]</a:t>
            </a:r>
            <a:r>
              <a:rPr lang="ko-KR" altLang="en-US" sz="1000" b="1">
                <a:solidFill>
                  <a:srgbClr val="0000FF"/>
                </a:solidFill>
              </a:rPr>
              <a:t>)</a:t>
            </a:r>
            <a:r>
              <a:rPr lang="en-US" altLang="ko-KR" sz="1000"/>
              <a:t>  -&gt; input </a:t>
            </a:r>
            <a:r>
              <a:rPr lang="ko-KR" altLang="en-US" sz="1000"/>
              <a:t>태그에 첫번째 선택파일이 있으면</a:t>
            </a:r>
          </a:p>
          <a:p>
            <a:endParaRPr lang="ko-KR" altLang="en-US" sz="1000"/>
          </a:p>
          <a:p>
            <a:r>
              <a:rPr lang="en-US" altLang="ko-KR" sz="1000"/>
              <a:t>attr(attributeName, value) -&gt; attribute </a:t>
            </a:r>
            <a:r>
              <a:rPr lang="ko-KR" altLang="en-US" sz="1000"/>
              <a:t>값 추가하기</a:t>
            </a:r>
          </a:p>
          <a:p>
            <a:r>
              <a:rPr lang="en-US" altLang="ko-KR" sz="1000"/>
              <a:t>attr(attributeName</a:t>
            </a:r>
            <a:r>
              <a:rPr lang="ko-KR" altLang="en-US" sz="1000"/>
              <a:t>) </a:t>
            </a:r>
            <a:r>
              <a:rPr lang="en-US" altLang="ko-KR" sz="1000"/>
              <a:t>-&gt; attribute </a:t>
            </a:r>
            <a:r>
              <a:rPr lang="ko-KR" altLang="en-US" sz="1000"/>
              <a:t>값 가져오기</a:t>
            </a:r>
          </a:p>
          <a:p>
            <a:r>
              <a:rPr lang="en-US" altLang="ko-KR" sz="1000" b="1">
                <a:solidFill>
                  <a:srgbClr val="0000FF"/>
                </a:solidFill>
              </a:rPr>
              <a:t>attr(src, e.target.result)</a:t>
            </a:r>
            <a:r>
              <a:rPr lang="en-US" altLang="ko-KR" sz="1000"/>
              <a:t> -&gt; src ="#"</a:t>
            </a:r>
            <a:r>
              <a:rPr lang="ko-KR" altLang="en-US" sz="1000"/>
              <a:t>에 </a:t>
            </a:r>
            <a:r>
              <a:rPr lang="en-US" altLang="ko-KR" sz="1000"/>
              <a:t>e.target.result</a:t>
            </a:r>
            <a:r>
              <a:rPr lang="ko-KR" altLang="en-US" sz="1000"/>
              <a:t> 추가한다.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51446" y="1371054"/>
            <a:ext cx="6773628" cy="45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72880" y="1994589"/>
            <a:ext cx="7181945" cy="369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974" name="그룹 83973"/>
          <p:cNvGrpSpPr/>
          <p:nvPr/>
        </p:nvGrpSpPr>
        <p:grpSpPr>
          <a:xfrm>
            <a:off x="1506140" y="1872208"/>
            <a:ext cx="5655468" cy="864096"/>
            <a:chOff x="1506140" y="1872208"/>
            <a:chExt cx="5655468" cy="864096"/>
          </a:xfrm>
        </p:grpSpPr>
        <p:sp>
          <p:nvSpPr>
            <p:cNvPr id="83972" name="자유형 83971"/>
            <p:cNvSpPr/>
            <p:nvPr/>
          </p:nvSpPr>
          <p:spPr>
            <a:xfrm>
              <a:off x="4458938" y="2265927"/>
              <a:ext cx="745757" cy="470377"/>
            </a:xfrm>
            <a:custGeom>
              <a:avLst/>
              <a:gdLst>
                <a:gd name="connsiteX0" fmla="*/ -47 w 745757"/>
                <a:gd name="connsiteY0" fmla="*/ -4488 h 470377"/>
                <a:gd name="connsiteX1" fmla="*/ 95202 w 745757"/>
                <a:gd name="connsiteY1" fmla="*/ 447949 h 470377"/>
                <a:gd name="connsiteX2" fmla="*/ 750046 w 745757"/>
                <a:gd name="connsiteY2" fmla="*/ 400324 h 47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757" h="470377">
                  <a:moveTo>
                    <a:pt x="-47" y="-4488"/>
                  </a:moveTo>
                  <a:cubicBezTo>
                    <a:pt x="15827" y="70918"/>
                    <a:pt x="-29813" y="380480"/>
                    <a:pt x="95202" y="447949"/>
                  </a:cubicBezTo>
                  <a:cubicBezTo>
                    <a:pt x="220217" y="515418"/>
                    <a:pt x="640905" y="408261"/>
                    <a:pt x="750046" y="40032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971" name="직사각형 83970"/>
            <p:cNvSpPr/>
            <p:nvPr/>
          </p:nvSpPr>
          <p:spPr>
            <a:xfrm>
              <a:off x="1506140" y="1872208"/>
              <a:ext cx="5655468" cy="345281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446847"/>
            <a:ext cx="9144000" cy="5390073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&lt;c:set var="contextPath"  value="${pageContext.request.contextPath}"  /&gt;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&lt;title&gt;글쓰기창&lt;/title&gt;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&lt;script  src="http://code.jquery.com/jquery-latest.min.js"&gt;&lt;/script&gt;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&lt;script type="text/javascript"&gt;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function readURL(input)</a:t>
            </a:r>
            <a:r>
              <a:rPr lang="en-US" altLang="ko-KR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if (input.files &amp;&amp; input.files[0])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 var reader = new FileReader();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 reader.onload = function (e)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$('#preview').attr('src', e.target.result);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reader.readAsDataURL(input.files[0]);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} 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function backToList(obj)</a:t>
            </a:r>
            <a:r>
              <a:rPr lang="en-US" altLang="ko-KR" sz="1200" b="1">
                <a:latin typeface="한컴산뜻돋움"/>
                <a:ea typeface="한컴산뜻돋움"/>
              </a:rPr>
              <a:t>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obj.action="${contextPath}/board/listArticles.do";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obj.submit();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92188" name="TextBox 92187"/>
          <p:cNvSpPr txBox="1"/>
          <p:nvPr/>
        </p:nvSpPr>
        <p:spPr>
          <a:xfrm>
            <a:off x="7486442" y="597383"/>
            <a:ext cx="1439103" cy="267901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articleForm.jsp</a:t>
            </a:r>
          </a:p>
        </p:txBody>
      </p:sp>
      <p:pic>
        <p:nvPicPr>
          <p:cNvPr id="92189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84527" y="1948207"/>
            <a:ext cx="2635278" cy="2126698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sp>
        <p:nvSpPr>
          <p:cNvPr id="92190" name="자유형: 도형 92189"/>
          <p:cNvSpPr/>
          <p:nvPr/>
        </p:nvSpPr>
        <p:spPr>
          <a:xfrm>
            <a:off x="3846103" y="3852523"/>
            <a:ext cx="4220288" cy="849849"/>
          </a:xfrm>
          <a:custGeom>
            <a:avLst/>
            <a:gdLst>
              <a:gd name="connsiteX0" fmla="*/ -4008 w 4220288"/>
              <a:gd name="connsiteY0" fmla="*/ 99316 h 849849"/>
              <a:gd name="connsiteX1" fmla="*/ 3474687 w 4220288"/>
              <a:gd name="connsiteY1" fmla="*/ 710158 h 849849"/>
              <a:gd name="connsiteX2" fmla="*/ 4023410 w 4220288"/>
              <a:gd name="connsiteY2" fmla="*/ 792984 h 849849"/>
              <a:gd name="connsiteX3" fmla="*/ 4220123 w 4220288"/>
              <a:gd name="connsiteY3" fmla="*/ -4216 h 84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0288" h="849849">
                <a:moveTo>
                  <a:pt x="-4008" y="99316"/>
                </a:moveTo>
                <a:cubicBezTo>
                  <a:pt x="575774" y="201123"/>
                  <a:pt x="2803451" y="594547"/>
                  <a:pt x="3474687" y="710158"/>
                </a:cubicBezTo>
                <a:cubicBezTo>
                  <a:pt x="4145923" y="825769"/>
                  <a:pt x="3899170" y="912047"/>
                  <a:pt x="4023410" y="792984"/>
                </a:cubicBezTo>
                <a:cubicBezTo>
                  <a:pt x="4147648" y="673921"/>
                  <a:pt x="4187337" y="128650"/>
                  <a:pt x="4220123" y="-4216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191" name="TextBox 92190"/>
          <p:cNvSpPr txBox="1"/>
          <p:nvPr/>
        </p:nvSpPr>
        <p:spPr>
          <a:xfrm>
            <a:off x="4825652" y="4806438"/>
            <a:ext cx="3820354" cy="19169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readAsDataURL 메서드는 컨텐츠를 특정 Blob 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오라클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db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에서이미지 저장 필드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)이나 File에서 읽어 오는 역할을 합니다. 읽어오는 read 행위가 종료되는 경우에, readyState 의 상태가 DONE이 되며,   loadend 이벤트가 트리거(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자동처리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) 됩니다. 이와 함께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인코딩 된 스트링 데이터가 result  속성(attribute)에 담아지게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된다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e 부분은 file 인풋에서 change이벤트가 실행됐을때의 이벤트 헨들러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이다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92192" name="오른쪽 대괄호 92191"/>
          <p:cNvSpPr/>
          <p:nvPr/>
        </p:nvSpPr>
        <p:spPr>
          <a:xfrm>
            <a:off x="3510790" y="3092519"/>
            <a:ext cx="445190" cy="1480516"/>
          </a:xfrm>
          <a:prstGeom prst="rightBracket">
            <a:avLst>
              <a:gd name="adj" fmla="val 8333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87" name="TextBox 92186"/>
          <p:cNvSpPr txBox="1"/>
          <p:nvPr/>
        </p:nvSpPr>
        <p:spPr>
          <a:xfrm>
            <a:off x="0" y="341657"/>
            <a:ext cx="9144000" cy="575243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&lt;/script&gt;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&lt;title&gt;새글 쓰기 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&lt;h1 style="text-align:center"&gt;새글 쓰기&lt;/h1&gt;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&lt;form name="articleForm" method="post"   action="${contextPath}/board/addArticle.do"   enctype="multipart/form-data"&gt;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&lt;table border=0 align="center"&gt;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&lt;td align="right"&gt;글제목: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&lt;td colspan="2"&gt;&lt;input type="text" size="67"  maxlength="500" name="title" /&gt;&lt;/td&gt;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&lt;td align="right" valign="top"&gt;&lt;br&gt;글내용: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&lt;td colspan=2&gt;&lt;textarea name="content" rows="10" cols="65" maxlength="4000"&gt;&lt;/textarea&gt;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&lt;td align="right"&gt;이미지파일 첨부: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&lt;td&gt; &lt;input type="file" name="imageFileName"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onchange="readURL(this)</a:t>
            </a:r>
            <a:r>
              <a:rPr lang="en-US" altLang="ko-KR" sz="1200" b="1">
                <a:latin typeface="한컴산뜻돋움"/>
                <a:ea typeface="한컴산뜻돋움"/>
              </a:rPr>
              <a:t>;" /&gt;&lt;/td&gt;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&lt;td&gt;&lt;img  id="preview" src="#"   width=200 height=200/&gt;&lt;/td&gt;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&lt;td align="right"&gt;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&lt;td colspan="2"&gt;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  &lt;input type="submit" value="글쓰기"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  &lt;input type=button value="목록보기"onClick="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backToList(this.form)</a:t>
            </a:r>
            <a:r>
              <a:rPr lang="en-US" altLang="ko-KR" sz="1200" b="1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&lt;/table&gt;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&lt;/form&gt;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80322"/>
            <a:ext cx="7891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/board/listArticle.do</a:t>
            </a:r>
            <a:r>
              <a:rPr lang="ko-KR" altLang="en-US" sz="1200">
                <a:latin typeface="+mj-ea"/>
                <a:ea typeface="+mj-ea"/>
              </a:rPr>
              <a:t>로 글 목록창을 요청한 후 다시 글쓰기를 클릭해 </a:t>
            </a:r>
            <a:r>
              <a:rPr lang="en-US" altLang="ko-KR" sz="1200">
                <a:latin typeface="+mj-ea"/>
                <a:ea typeface="+mj-ea"/>
              </a:rPr>
              <a:t>board/articleForm.do</a:t>
            </a:r>
            <a:r>
              <a:rPr lang="ko-KR" altLang="en-US" sz="1200">
                <a:latin typeface="+mj-ea"/>
                <a:ea typeface="+mj-ea"/>
              </a:rPr>
              <a:t>로 글쓰기창을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요청합니다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글쓰기창에서 “상품 후기입니다</a:t>
            </a:r>
            <a:r>
              <a:rPr lang="en-US" altLang="ko-KR" sz="1200">
                <a:latin typeface="+mj-ea"/>
                <a:ea typeface="+mj-ea"/>
              </a:rPr>
              <a:t>.”</a:t>
            </a:r>
            <a:r>
              <a:rPr lang="ko-KR" altLang="en-US" sz="1200">
                <a:latin typeface="+mj-ea"/>
                <a:ea typeface="+mj-ea"/>
              </a:rPr>
              <a:t>라는 새 글을 작성하고 글쓰기를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클릭해</a:t>
            </a:r>
            <a:r>
              <a:rPr lang="en-US" altLang="ko-KR" sz="1200">
                <a:latin typeface="+mj-ea"/>
                <a:ea typeface="+mj-ea"/>
              </a:rPr>
              <a:t>/board/addArticle.do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77571" y="2393398"/>
            <a:ext cx="4912995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487638" y="545616"/>
            <a:ext cx="7796005" cy="5758029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sec01.ex01;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@WebServlet("/mem.do")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MemberController extends HttpServlet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static final long serialVersionUID = 1L;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MemberDAO memberDAO;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init() throws ServletException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memberDAO = new MemberDAO();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doGet(HttpServletRequest request, HttpServletResponse response)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doPost(HttpServletRequest request, HttpServletResponse response)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void doHandle(HttpServletRequest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response.setContentType("text/html;charset=utf-8");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List&lt;MemberVO&gt; membersList = memberDAO.listMembers();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request.setAttribute("membersList", membersList);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RequestDispatcher dispatch = request.getRequestDispatcher("/test01/listMembers.jsp");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dispatch.forward(request, response);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7625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글 목록에 새 글이 추가된 것을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428" y="3838782"/>
            <a:ext cx="6631177" cy="26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글을 작성할 때 첨부한 파일은 로컬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의 다음 경로에 업로드됩니다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53533" y="1767869"/>
            <a:ext cx="6438186" cy="1770461"/>
          </a:xfrm>
          <a:prstGeom prst="rect">
            <a:avLst/>
          </a:prstGeom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1153533" y="2907500"/>
            <a:ext cx="6280937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355573" y="4094921"/>
            <a:ext cx="3478696" cy="25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991678" y="5237921"/>
            <a:ext cx="2136913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2" name="직사각형 11"/>
          <p:cNvSpPr txBox="1"/>
          <p:nvPr/>
        </p:nvSpPr>
        <p:spPr>
          <a:xfrm>
            <a:off x="6525160" y="5163618"/>
            <a:ext cx="2258174" cy="1101078"/>
          </a:xfrm>
          <a:prstGeom prst="rect">
            <a:avLst/>
          </a:prstGeom>
          <a:ln w="9525" cap="flat" cmpd="sng">
            <a:solidFill>
              <a:srgbClr val="FF66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0000FF"/>
                </a:solidFill>
              </a:rPr>
              <a:t>그런데 한 가지 문제가 있다.</a:t>
            </a:r>
          </a:p>
          <a:p>
            <a:endParaRPr lang="ko-KR" altLang="en-US" sz="1100"/>
          </a:p>
          <a:p>
            <a:r>
              <a:rPr lang="ko-KR" altLang="en-US" sz="1100"/>
              <a:t>새글에 첨부한 파일들이 같은 폴더에 저장된다는 점이다. 따라서 다른 사용자의 파일이름이 동일할 경우 문제가 된다.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76470" y="1331846"/>
            <a:ext cx="6589643" cy="26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  <a:defRPr/>
            </a:pPr>
            <a:r>
              <a:rPr lang="ko-KR" altLang="en-US" sz="1200" b="1"/>
              <a:t>업로드한 파일을 글번호 이름의 폴더에 저장하는 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7987" y="1608845"/>
            <a:ext cx="7613374" cy="17325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글쓰기창에서 새 글 전송 시 컨트롤러의 </a:t>
            </a:r>
            <a:r>
              <a:rPr lang="en-US" altLang="ko-KR" sz="1200">
                <a:latin typeface="+mj-ea"/>
                <a:ea typeface="+mj-ea"/>
              </a:rPr>
              <a:t>upload() </a:t>
            </a:r>
            <a:r>
              <a:rPr lang="ko-KR" altLang="en-US" sz="1200">
                <a:latin typeface="+mj-ea"/>
                <a:ea typeface="+mj-ea"/>
              </a:rPr>
              <a:t>메서드를 호출해 새 글 정보를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으로 반환 받고 첨부한 파일은 임시로 </a:t>
            </a:r>
            <a:r>
              <a:rPr lang="en-US" altLang="ko-KR" sz="1200">
                <a:latin typeface="+mj-ea"/>
                <a:ea typeface="+mj-ea"/>
              </a:rPr>
              <a:t>temp </a:t>
            </a:r>
            <a:r>
              <a:rPr lang="ko-KR" altLang="en-US" sz="1200">
                <a:latin typeface="+mj-ea"/>
                <a:ea typeface="+mj-ea"/>
              </a:rPr>
              <a:t>폴더에 업로드함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 컨트롤러는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클래스의 </a:t>
            </a:r>
            <a:r>
              <a:rPr lang="en-US" altLang="ko-KR" sz="1200">
                <a:latin typeface="+mj-ea"/>
                <a:ea typeface="+mj-ea"/>
              </a:rPr>
              <a:t>addNewArticle() </a:t>
            </a:r>
            <a:r>
              <a:rPr lang="ko-KR" altLang="en-US" sz="1200">
                <a:latin typeface="+mj-ea"/>
                <a:ea typeface="+mj-ea"/>
              </a:rPr>
              <a:t>메서드를 호출하면서 새 글 정보를 인자로 전달해 테이블에 추가한 후 새 글 번호를 반환 받음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컨트롤러에서선 반환 받은 새 글 번호를 이용해 파일 저장소에 새 글 번호로 폴더를 생성하고 </a:t>
            </a:r>
            <a:r>
              <a:rPr lang="en-US" altLang="ko-KR" sz="1200">
                <a:latin typeface="+mj-ea"/>
                <a:ea typeface="+mj-ea"/>
              </a:rPr>
              <a:t>temp </a:t>
            </a:r>
            <a:r>
              <a:rPr lang="ko-KR" altLang="en-US" sz="1200">
                <a:latin typeface="+mj-ea"/>
                <a:ea typeface="+mj-ea"/>
              </a:rPr>
              <a:t>폴더의 파일을 새 글 번호 폴더로 이동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7987" y="353862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로컬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의 파일 저장소에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temp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폴더를 생성</a:t>
            </a:r>
            <a:r>
              <a:rPr lang="ko-KR" altLang="en-US" sz="1200">
                <a:latin typeface="+mj-ea"/>
                <a:ea typeface="+mj-ea"/>
              </a:rPr>
              <a:t>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07190" y="3815621"/>
            <a:ext cx="4134485" cy="2854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498574" y="5486400"/>
            <a:ext cx="795130" cy="9442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490870"/>
            <a:ext cx="7394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sec03.brd03 </a:t>
            </a:r>
            <a:r>
              <a:rPr lang="ko-KR" altLang="en-US" sz="1200">
                <a:latin typeface="+mj-ea"/>
                <a:ea typeface="+mj-ea"/>
              </a:rPr>
              <a:t>패키지를 만들고 다음과 같이 클래스 파일을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55372" y="1767869"/>
            <a:ext cx="1741170" cy="3233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8288" y="5149127"/>
            <a:ext cx="5962774" cy="6438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>
                <a:solidFill>
                  <a:srgbClr val="000000">
                    <a:alpha val="100000"/>
                  </a:srgbClr>
                </a:solidFill>
                <a:latin typeface="Arial"/>
              </a:rPr>
              <a:t>●public : 모든 접근을 허용합니다. 어떠한 클래스가 접근을 하든 모두  허용됩니다.</a:t>
            </a:r>
          </a:p>
          <a:p>
            <a:pPr>
              <a:defRPr/>
            </a:pPr>
            <a:r>
              <a:rPr lang="ko-KR" altLang="en-US" sz="900">
                <a:solidFill>
                  <a:srgbClr val="000000">
                    <a:alpha val="100000"/>
                  </a:srgbClr>
                </a:solidFill>
                <a:latin typeface="Arial"/>
              </a:rPr>
              <a:t>●protected : 상속받은 클래스 또는 같은 패키지에서만 접근이 가능합니다.</a:t>
            </a:r>
          </a:p>
          <a:p>
            <a:pPr>
              <a:defRPr/>
            </a:pPr>
            <a:r>
              <a:rPr lang="ko-KR" altLang="en-US" sz="900">
                <a:solidFill>
                  <a:srgbClr val="000000">
                    <a:alpha val="100000"/>
                  </a:srgbClr>
                </a:solidFill>
                <a:latin typeface="Arial"/>
              </a:rPr>
              <a:t>●default : 기본 제한자로써 아무것도 붙지 않고, 자신 클래스 내부와 같은 패키지 내에서만 접근이 가능.</a:t>
            </a:r>
          </a:p>
          <a:p>
            <a:pPr>
              <a:defRPr/>
            </a:pPr>
            <a:r>
              <a:rPr lang="ko-KR" altLang="en-US" sz="900">
                <a:solidFill>
                  <a:srgbClr val="000000">
                    <a:alpha val="100000"/>
                  </a:srgbClr>
                </a:solidFill>
                <a:latin typeface="Arial"/>
              </a:rPr>
              <a:t>●private : 외부에서 접근이 불가능합니다. 즉, 같은 클래스 내에서만 접근이 가능합니다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1402065"/>
            <a:ext cx="7039274" cy="26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7066" y="1679064"/>
            <a:ext cx="6230479" cy="5043869"/>
            <a:chOff x="807553" y="1814131"/>
            <a:chExt cx="6230479" cy="5043869"/>
          </a:xfrm>
        </p:grpSpPr>
        <p:pic>
          <p:nvPicPr>
            <p:cNvPr id="890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24274" y="1814131"/>
              <a:ext cx="5713758" cy="50438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직선 연결선 6"/>
            <p:cNvCxnSpPr/>
            <p:nvPr/>
          </p:nvCxnSpPr>
          <p:spPr>
            <a:xfrm>
              <a:off x="1555361" y="3974282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07553" y="3825196"/>
              <a:ext cx="986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 b="1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26583" y="1441171"/>
            <a:ext cx="7198491" cy="45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0115" name="TextBox 3"/>
          <p:cNvSpPr txBox="1"/>
          <p:nvPr/>
        </p:nvSpPr>
        <p:spPr>
          <a:xfrm>
            <a:off x="847565" y="5964660"/>
            <a:ext cx="7613374" cy="6437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800">
                <a:latin typeface="+mj-ea"/>
                <a:ea typeface="+mj-ea"/>
              </a:rPr>
              <a:t>글쓰기창에서 새 글 전송 시 컨트롤러의 </a:t>
            </a:r>
            <a:r>
              <a:rPr lang="en-US" altLang="ko-KR" sz="800">
                <a:latin typeface="+mj-ea"/>
                <a:ea typeface="+mj-ea"/>
              </a:rPr>
              <a:t>upload() </a:t>
            </a:r>
            <a:r>
              <a:rPr lang="ko-KR" altLang="en-US" sz="800">
                <a:latin typeface="+mj-ea"/>
                <a:ea typeface="+mj-ea"/>
              </a:rPr>
              <a:t>메서드를 호출해 새 글 정보를 </a:t>
            </a:r>
            <a:r>
              <a:rPr lang="en-US" altLang="ko-KR" sz="800">
                <a:latin typeface="+mj-ea"/>
                <a:ea typeface="+mj-ea"/>
              </a:rPr>
              <a:t>Map</a:t>
            </a:r>
            <a:r>
              <a:rPr lang="ko-KR" altLang="en-US" sz="800">
                <a:latin typeface="+mj-ea"/>
                <a:ea typeface="+mj-ea"/>
              </a:rPr>
              <a:t>으로 반환 받고 첨부한 파일은 임시로 </a:t>
            </a:r>
            <a:r>
              <a:rPr lang="en-US" altLang="ko-KR" sz="800">
                <a:latin typeface="+mj-ea"/>
                <a:ea typeface="+mj-ea"/>
              </a:rPr>
              <a:t>temp </a:t>
            </a:r>
            <a:r>
              <a:rPr lang="ko-KR" altLang="en-US" sz="800">
                <a:latin typeface="+mj-ea"/>
                <a:ea typeface="+mj-ea"/>
              </a:rPr>
              <a:t>폴더에 업로드함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800">
                <a:latin typeface="+mj-ea"/>
                <a:ea typeface="+mj-ea"/>
              </a:rPr>
              <a:t> 컨트롤러는 </a:t>
            </a:r>
            <a:r>
              <a:rPr lang="en-US" altLang="ko-KR" sz="800">
                <a:latin typeface="+mj-ea"/>
                <a:ea typeface="+mj-ea"/>
              </a:rPr>
              <a:t>Service </a:t>
            </a:r>
            <a:r>
              <a:rPr lang="ko-KR" altLang="en-US" sz="800">
                <a:latin typeface="+mj-ea"/>
                <a:ea typeface="+mj-ea"/>
              </a:rPr>
              <a:t>클래스의 </a:t>
            </a:r>
            <a:r>
              <a:rPr lang="en-US" altLang="ko-KR" sz="800">
                <a:latin typeface="+mj-ea"/>
                <a:ea typeface="+mj-ea"/>
              </a:rPr>
              <a:t>addNewArticle() </a:t>
            </a:r>
            <a:r>
              <a:rPr lang="ko-KR" altLang="en-US" sz="800">
                <a:latin typeface="+mj-ea"/>
                <a:ea typeface="+mj-ea"/>
              </a:rPr>
              <a:t>메서드를 호출하면서 새 글 정보를 인자로 전달해 테이블에 추가한 후 새 글 번호를 반환 받음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800">
                <a:latin typeface="+mj-ea"/>
                <a:ea typeface="+mj-ea"/>
              </a:rPr>
              <a:t>컨트롤러에서선 반환 받은 새 글 번호를 이용해 파일 저장소에 새 글 번호로 폴더를 생성하고 </a:t>
            </a:r>
            <a:r>
              <a:rPr lang="en-US" altLang="ko-KR" sz="800">
                <a:latin typeface="+mj-ea"/>
                <a:ea typeface="+mj-ea"/>
              </a:rPr>
              <a:t>temp </a:t>
            </a:r>
            <a:r>
              <a:rPr lang="ko-KR" altLang="en-US" sz="800">
                <a:latin typeface="+mj-ea"/>
                <a:ea typeface="+mj-ea"/>
              </a:rPr>
              <a:t>폴더의 파일을 새 글 번호 폴더로 이동</a:t>
            </a:r>
          </a:p>
        </p:txBody>
      </p:sp>
      <p:sp>
        <p:nvSpPr>
          <p:cNvPr id="90116" name="오른쪽 대괄호 90115"/>
          <p:cNvSpPr/>
          <p:nvPr/>
        </p:nvSpPr>
        <p:spPr>
          <a:xfrm>
            <a:off x="7616789" y="2571089"/>
            <a:ext cx="160534" cy="1391292"/>
          </a:xfrm>
          <a:prstGeom prst="righ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117" name="자유형 90116"/>
          <p:cNvSpPr/>
          <p:nvPr/>
        </p:nvSpPr>
        <p:spPr>
          <a:xfrm>
            <a:off x="7792534" y="2966442"/>
            <a:ext cx="755559" cy="2886093"/>
          </a:xfrm>
          <a:custGeom>
            <a:avLst/>
            <a:gdLst>
              <a:gd name="connsiteX0" fmla="*/ -4509 w 755559"/>
              <a:gd name="connsiteY0" fmla="*/ 182569 h 2886093"/>
              <a:gd name="connsiteX1" fmla="*/ 744648 w 755559"/>
              <a:gd name="connsiteY1" fmla="*/ 203973 h 2886093"/>
              <a:gd name="connsiteX2" fmla="*/ 434283 w 755559"/>
              <a:gd name="connsiteY2" fmla="*/ 2890237 h 288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59" h="2886093">
                <a:moveTo>
                  <a:pt x="-4509" y="182569"/>
                </a:moveTo>
                <a:cubicBezTo>
                  <a:pt x="120350" y="186136"/>
                  <a:pt x="671516" y="-247304"/>
                  <a:pt x="744648" y="203973"/>
                </a:cubicBezTo>
                <a:cubicBezTo>
                  <a:pt x="817779" y="655251"/>
                  <a:pt x="486010" y="2442526"/>
                  <a:pt x="434283" y="2890237"/>
                </a:cubicBezTo>
              </a:path>
            </a:pathLst>
          </a:custGeom>
          <a:ln w="1270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2574" y="1319341"/>
            <a:ext cx="6231835" cy="5581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1145" name="직사각형 91144"/>
          <p:cNvSpPr/>
          <p:nvPr/>
        </p:nvSpPr>
        <p:spPr>
          <a:xfrm>
            <a:off x="-5715" y="-7620"/>
            <a:ext cx="3745230" cy="262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91146" name="직사각형 91145"/>
          <p:cNvSpPr txBox="1"/>
          <p:nvPr/>
        </p:nvSpPr>
        <p:spPr>
          <a:xfrm>
            <a:off x="3311563" y="5245553"/>
            <a:ext cx="5356187" cy="848542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latin typeface="함초롬돋움"/>
                <a:ea typeface="함초롬돋움"/>
                <a:cs typeface="굴림"/>
              </a:rPr>
              <a:t>String fileName = fileItem.getName().substring(idx + 1);</a:t>
            </a:r>
          </a:p>
          <a:p>
            <a:pPr>
              <a:defRPr/>
            </a:pPr>
            <a:r>
              <a:rPr lang="ko-KR" altLang="en-US" sz="1000">
                <a:latin typeface="함초롬돋움"/>
                <a:ea typeface="함초롬돋움"/>
                <a:cs typeface="굴림"/>
              </a:rPr>
              <a:t>            </a:t>
            </a:r>
            <a:r>
              <a:rPr lang="en-US" altLang="ko-KR" sz="1000">
                <a:latin typeface="함초롬돋움"/>
                <a:ea typeface="함초롬돋움"/>
                <a:cs typeface="굴림"/>
              </a:rPr>
              <a:t>S</a:t>
            </a:r>
            <a:r>
              <a:rPr lang="ko-KR" altLang="en-US" sz="1000">
                <a:latin typeface="함초롬돋움"/>
                <a:ea typeface="함초롬돋움"/>
                <a:cs typeface="굴림"/>
              </a:rPr>
              <a:t>ystem.out.println("파일명:" + fileName);						articleMap.put(fileItem.getFieldName(), fileName);					</a:t>
            </a:r>
            <a:r>
              <a:rPr lang="ko-KR" altLang="en-US" sz="1000" b="1">
                <a:solidFill>
                  <a:srgbClr val="0000FF"/>
                </a:solidFill>
                <a:latin typeface="함초롬돋움"/>
                <a:ea typeface="함초롬돋움"/>
                <a:cs typeface="굴림"/>
              </a:rPr>
              <a:t>File uploadFile = new File(currentDirPath + </a:t>
            </a:r>
            <a:r>
              <a:rPr lang="ko-KR" altLang="en-US" sz="1000" b="1">
                <a:solidFill>
                  <a:srgbClr val="FF0000"/>
                </a:solidFill>
                <a:latin typeface="함초롬돋움"/>
                <a:ea typeface="함초롬돋움"/>
                <a:cs typeface="굴림"/>
              </a:rPr>
              <a:t>"\\temp\\"</a:t>
            </a:r>
            <a:r>
              <a:rPr lang="ko-KR" altLang="en-US" sz="1000" b="1">
                <a:solidFill>
                  <a:srgbClr val="0000FF"/>
                </a:solidFill>
                <a:latin typeface="함초롬돋움"/>
                <a:ea typeface="함초롬돋움"/>
                <a:cs typeface="굴림"/>
              </a:rPr>
              <a:t> + fileName);</a:t>
            </a:r>
            <a:r>
              <a:rPr lang="ko-KR" altLang="en-US" sz="1000">
                <a:latin typeface="함초롬돋움"/>
                <a:ea typeface="함초롬돋움"/>
                <a:cs typeface="굴림"/>
              </a:rPr>
              <a:t>					fileItem.write(uploadFile);</a:t>
            </a:r>
          </a:p>
        </p:txBody>
      </p:sp>
      <p:sp>
        <p:nvSpPr>
          <p:cNvPr id="91147" name="직사각형 91146"/>
          <p:cNvSpPr txBox="1"/>
          <p:nvPr/>
        </p:nvSpPr>
        <p:spPr>
          <a:xfrm>
            <a:off x="3557143" y="1980220"/>
            <a:ext cx="5586857" cy="8468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>
                <a:latin typeface="함초롬돋움"/>
                <a:ea typeface="함초롬돋움"/>
                <a:cs typeface="굴림"/>
              </a:rPr>
              <a:t>String fileName = fileItem.getName().substring(idx + 1);						System.out.println("파일명:" + fileName);						articleMap.put(fileItem.getFieldName(), fileName);					</a:t>
            </a:r>
            <a:r>
              <a:rPr lang="ko-KR" altLang="en-US" sz="1000" b="1">
                <a:solidFill>
                  <a:srgbClr val="0000FF"/>
                </a:solidFill>
                <a:latin typeface="함초롬돋움"/>
                <a:ea typeface="함초롬돋움"/>
                <a:cs typeface="굴림"/>
              </a:rPr>
              <a:t>File uploadFile = new File(currentDirPath + </a:t>
            </a:r>
            <a:r>
              <a:rPr lang="ko-KR" altLang="en-US" sz="1000" b="1">
                <a:solidFill>
                  <a:srgbClr val="FF0000"/>
                </a:solidFill>
                <a:latin typeface="함초롬돋움"/>
                <a:ea typeface="함초롬돋움"/>
                <a:cs typeface="굴림"/>
              </a:rPr>
              <a:t>"\\"</a:t>
            </a:r>
            <a:r>
              <a:rPr lang="ko-KR" altLang="en-US" sz="1000" b="1">
                <a:solidFill>
                  <a:srgbClr val="0000FF"/>
                </a:solidFill>
                <a:latin typeface="함초롬돋움"/>
                <a:ea typeface="함초롬돋움"/>
                <a:cs typeface="굴림"/>
              </a:rPr>
              <a:t> + fileName);	</a:t>
            </a:r>
            <a:r>
              <a:rPr lang="ko-KR" altLang="en-US" sz="1000">
                <a:latin typeface="함초롬돋움"/>
                <a:ea typeface="함초롬돋움"/>
                <a:cs typeface="굴림"/>
              </a:rPr>
              <a:t>					fileItem.write(uploadFile);</a:t>
            </a:r>
          </a:p>
        </p:txBody>
      </p:sp>
      <p:cxnSp>
        <p:nvCxnSpPr>
          <p:cNvPr id="91148" name="직선 화살표 연결선 91147"/>
          <p:cNvCxnSpPr/>
          <p:nvPr/>
        </p:nvCxnSpPr>
        <p:spPr>
          <a:xfrm rot="5400000">
            <a:off x="6772275" y="3900683"/>
            <a:ext cx="2400300" cy="257175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49" name="자유형 91148"/>
          <p:cNvSpPr/>
          <p:nvPr/>
        </p:nvSpPr>
        <p:spPr>
          <a:xfrm>
            <a:off x="6980124" y="4200493"/>
            <a:ext cx="349333" cy="901274"/>
          </a:xfrm>
          <a:custGeom>
            <a:avLst/>
            <a:gdLst>
              <a:gd name="connsiteX0" fmla="*/ -3061 w 349333"/>
              <a:gd name="connsiteY0" fmla="*/ 76427 h 901274"/>
              <a:gd name="connsiteX1" fmla="*/ 244588 w 349333"/>
              <a:gd name="connsiteY1" fmla="*/ 57377 h 901274"/>
              <a:gd name="connsiteX2" fmla="*/ 349363 w 349333"/>
              <a:gd name="connsiteY2" fmla="*/ 905102 h 90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33" h="901274">
                <a:moveTo>
                  <a:pt x="-3061" y="76427"/>
                </a:moveTo>
                <a:cubicBezTo>
                  <a:pt x="38212" y="73252"/>
                  <a:pt x="185850" y="-80735"/>
                  <a:pt x="244588" y="57377"/>
                </a:cubicBezTo>
                <a:cubicBezTo>
                  <a:pt x="303325" y="195489"/>
                  <a:pt x="331900" y="763814"/>
                  <a:pt x="349363" y="905102"/>
                </a:cubicBezTo>
              </a:path>
            </a:pathLst>
          </a:cu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1145" name="직사각형 91144"/>
          <p:cNvSpPr/>
          <p:nvPr/>
        </p:nvSpPr>
        <p:spPr>
          <a:xfrm>
            <a:off x="-5715" y="-7620"/>
            <a:ext cx="3745230" cy="262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91146" name="직사각형 91145"/>
          <p:cNvSpPr txBox="1"/>
          <p:nvPr/>
        </p:nvSpPr>
        <p:spPr>
          <a:xfrm>
            <a:off x="-1" y="421922"/>
            <a:ext cx="9144002" cy="667229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} else if (action.equals("/addArticle.do"))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int articleNO=0;</a:t>
            </a:r>
            <a:endParaRPr lang="en-US" altLang="ko-KR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Map&lt;String, String&gt; articleMap = upload(request,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String title = articleMap.get("title");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String content = articleMap.get("content");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String imageFileName = articleMap.get("imageFileName");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articleVO.setParentNO(0);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articleVO.setId("hong");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articleVO.setTitle(title);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articleVO.setContent(content);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articleVO.setImageFileName(imageFileName);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articleNO= boardService.addArticle(articleVO);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endParaRPr lang="en-US" altLang="ko-KR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if(imageFileName!=null &amp;&amp; imageFileName.length()!=0)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    File srcFile = new File(ARTICLE_IMAGE_REPO +"\\"+"temp"+"\\"+imageFileName);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ko-KR" altLang="en-US" sz="1200" b="1">
                <a:solidFill>
                  <a:srgbClr val="FF0000"/>
                </a:solidFill>
                <a:ea typeface="한컴산뜻돋움"/>
                <a:cs typeface="굴림"/>
              </a:rPr>
              <a:t>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File destDir = new File(ARTICLE_IMAGE_REPO +"\\"+articleNO);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ko-KR" altLang="en-US" sz="1200" b="1">
                <a:solidFill>
                  <a:srgbClr val="FF0000"/>
                </a:solidFill>
                <a:ea typeface="한컴산뜻돋움"/>
                <a:cs typeface="굴림"/>
              </a:rPr>
              <a:t>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destDir.mkdirs();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ko-KR" altLang="en-US" sz="1200" b="1">
                <a:solidFill>
                  <a:srgbClr val="FF0000"/>
                </a:solidFill>
                <a:ea typeface="한컴산뜻돋움"/>
                <a:cs typeface="굴림"/>
              </a:rPr>
              <a:t>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FileUtils.moveFileToDirectory(srcFile, destDir, true);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}</a:t>
            </a:r>
            <a:endParaRPr lang="en-US" altLang="ko-KR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PrintWriter pw = response.getWriter();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pw.print("&lt;script&gt;"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         +"  alert('새글을 추가했습니다.');"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 +" location.href='"+request.getContextPath()+"/board/listArticles.do';"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         +"&lt;/script&gt;");</a:t>
            </a:r>
          </a:p>
          <a:p>
            <a:pPr>
              <a:defRPr/>
            </a:pP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return;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}else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nextPage = "/board02/listArticles.jsp";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  <a:cs typeface="굴림"/>
              </a:rPr>
              <a:t>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}</a:t>
            </a:r>
            <a:endParaRPr lang="en-US" altLang="ko-KR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RequestDispatcher dispatch = request.getRequestDispatcher(nextPage);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dispatch.forward(request,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} catch (Exception e)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e.printStackTrace();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}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굴림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1145" name="직사각형 91144"/>
          <p:cNvSpPr/>
          <p:nvPr/>
        </p:nvSpPr>
        <p:spPr>
          <a:xfrm>
            <a:off x="-5715" y="-7620"/>
            <a:ext cx="3745230" cy="262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10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91146" name="직사각형 91145"/>
          <p:cNvSpPr txBox="1"/>
          <p:nvPr/>
        </p:nvSpPr>
        <p:spPr>
          <a:xfrm>
            <a:off x="-2" y="428625"/>
            <a:ext cx="9144002" cy="6122669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private Map&lt;String, String&gt;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  <a:cs typeface="굴림"/>
              </a:rPr>
              <a:t>upload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(HttpServletRequest request, HttpServletResponse response) 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Map&lt;String, String&gt; articleMap = new HashMap&lt;String, String&gt;();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String encoding = "utf-8";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File currentDirPath = new File(ARTICLE_IMAGE_REPO);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DiskFileItemFactory factory = new DiskFileItemFactory();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factory.setRepository(currentDirPath);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factory.setSizeThreshold(1024 * 1024);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ServletFileUpload upload = new ServletFileUpload(factory);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List items = upload.parseRequest(request);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for (int i = 0; i &lt; items.size(); i++)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FileItem fileItem = (FileItem) items.get(i);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if (fileItem.isFormField())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System.out.println(fileItem.getFieldName() + "=" +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                                                                                                                         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fileItem.getString(encoding));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articleMap.put(fileItem.getFieldName(), fileItem.getString(encoding));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} else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System.out.println("파라미터명:" + fileItem.getFieldName());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//System.out.println("파일명:" + fileItem.getName());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System.out.println("파일크기:" + fileItem.getSize() + "bytes");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//articleMap.put(fileItem.getFieldName(), fileItem.getName());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if (fileItem.getSize() &gt; 0)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int idx = fileItem.getName().lastIndexOf("\\");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if (idx == -1)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idx = fileItem.getName().lastIndexOf("/");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String fileName = fileItem.getName().substring(idx + 1);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System.out.println("파일명:" + fileName);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articleMap.put(fileItem.getFieldName(), fileName);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                                                                    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//익스플로러에서 업로드 파일의 경로 제거 후 map에 파일명 저장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              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File uploadFile = new File(currentDirPath +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 "\\temp\\" 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+ fileName);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fileItem.write(uploadFile);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63" name="TextBox 92162"/>
          <p:cNvSpPr txBox="1"/>
          <p:nvPr/>
        </p:nvSpPr>
        <p:spPr>
          <a:xfrm>
            <a:off x="-4555" y="463555"/>
            <a:ext cx="9144000" cy="1737799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	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 // end if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 // end if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 // end for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return articleMap;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35496" y="1392126"/>
            <a:ext cx="6989578" cy="26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BoardService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51337" y="1689831"/>
            <a:ext cx="6884090" cy="23805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65" name="TextBox 92164"/>
          <p:cNvSpPr txBox="1"/>
          <p:nvPr/>
        </p:nvSpPr>
        <p:spPr>
          <a:xfrm>
            <a:off x="-1" y="4031807"/>
            <a:ext cx="9144001" cy="265283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package sec03.brd03;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  <a:cs typeface="굴림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import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java.util.List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public class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BoardService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ea typeface="한컴산뜻돋움"/>
                <a:cs typeface="굴림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public List&lt;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listArticles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List&lt;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boardDAO.selectAllArticles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ea typeface="한컴산뜻돋움"/>
                <a:cs typeface="굴림"/>
              </a:rPr>
              <a:t>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return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ea typeface="한컴산뜻돋움"/>
                <a:cs typeface="굴림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ea typeface="한컴산뜻돋움"/>
                <a:cs typeface="굴림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ea typeface="한컴산뜻돋움"/>
                <a:cs typeface="굴림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public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  <a:cs typeface="굴림"/>
              </a:rPr>
              <a:t>addArticle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  <a:cs typeface="굴림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 article){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ea typeface="한컴산뜻돋움"/>
                <a:cs typeface="굴림"/>
              </a:rPr>
              <a:t>		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return 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  <a:cs typeface="굴림"/>
              </a:rPr>
              <a:t>boardDAO.insertNewArticle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(article);</a:t>
            </a:r>
            <a:r>
              <a:rPr kumimoji="0" lang="en-US" altLang="ko-KR" sz="1200" b="1" i="0" u="none" strike="noStrike" kern="1200" cap="none" spc="0" normalizeH="0" baseline="0" dirty="0">
                <a:ea typeface="한컴산뜻돋움"/>
                <a:cs typeface="굴림"/>
              </a:rPr>
              <a:t>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ea typeface="한컴산뜻돋움"/>
                <a:cs typeface="굴림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  <a:cs typeface="굴림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1421296"/>
            <a:ext cx="7335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10570" y="1698295"/>
            <a:ext cx="6714504" cy="5014135"/>
            <a:chOff x="844826" y="1698295"/>
            <a:chExt cx="6714504" cy="501413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54765" y="1698295"/>
              <a:ext cx="6704565" cy="1752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44826" y="3370847"/>
              <a:ext cx="5402747" cy="3341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4" y="1342430"/>
            <a:ext cx="7851912" cy="26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클래스에서는 </a:t>
            </a:r>
            <a:r>
              <a:rPr lang="en-US" altLang="ko-KR" sz="1200">
                <a:latin typeface="+mj-ea"/>
                <a:ea typeface="+mj-ea"/>
              </a:rPr>
              <a:t>insertNewArticle() </a:t>
            </a:r>
            <a:r>
              <a:rPr lang="ko-KR" altLang="en-US" sz="1200">
                <a:latin typeface="+mj-ea"/>
                <a:ea typeface="+mj-ea"/>
              </a:rPr>
              <a:t>메서드를 호출해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실행한 후 새 글 번호를 반환합니다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619429"/>
            <a:ext cx="5927242" cy="5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14206" y="1503591"/>
            <a:ext cx="6469960" cy="31154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2163" name="TextBox 92162"/>
          <p:cNvSpPr txBox="1"/>
          <p:nvPr/>
        </p:nvSpPr>
        <p:spPr>
          <a:xfrm>
            <a:off x="0" y="430010"/>
            <a:ext cx="9144000" cy="5262979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public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7030A0"/>
                </a:solidFill>
                <a:latin typeface="한컴산뜻돋움"/>
                <a:ea typeface="한컴산뜻돋움"/>
                <a:cs typeface="굴림"/>
              </a:rPr>
              <a:t>insertNewArticle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7030A0"/>
                </a:solidFill>
                <a:latin typeface="한컴산뜻돋움"/>
                <a:ea typeface="한컴산뜻돋움"/>
                <a:cs typeface="굴림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7030A0"/>
                </a:solidFill>
                <a:latin typeface="한컴산뜻돋움"/>
                <a:ea typeface="한컴산뜻돋움"/>
                <a:cs typeface="굴림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7030A0"/>
                </a:solidFill>
                <a:latin typeface="한컴산뜻돋움"/>
                <a:ea typeface="한컴산뜻돋움"/>
                <a:cs typeface="굴림"/>
              </a:rPr>
              <a:t> article)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int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getNewArticleNO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conn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dataFactory.getConnection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int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article.getParentNO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String title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article.getTitle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String content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article.getContent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String id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article.getId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String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article.getImageFileName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String query = "INSERT INTO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t_board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, title, content,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, id)"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		+ " VALUES (?, ? ,?, ?, ?, ?)";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System.out.println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conn.prepareStatement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(1,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(2,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pstmt.setString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(3, 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pstmt.setString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(4, 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pstmt.setString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(5,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pstmt.setString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(6, 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pstmt.executeUpdate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pstmt.close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conn.close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e.printStackTrace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}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return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  <a:cs typeface="굴림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굴림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7909B-5807-C50C-29AF-045AED72CB4E}"/>
              </a:ext>
            </a:extLst>
          </p:cNvPr>
          <p:cNvSpPr txBox="1"/>
          <p:nvPr/>
        </p:nvSpPr>
        <p:spPr>
          <a:xfrm>
            <a:off x="5308600" y="2797200"/>
            <a:ext cx="127635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코드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A3455-3950-9B1F-6665-EFC62742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29" y="3194049"/>
            <a:ext cx="2755382" cy="33451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FF4A5B-1BA2-F146-B2A9-D83F6B0C82E8}"/>
              </a:ext>
            </a:extLst>
          </p:cNvPr>
          <p:cNvSpPr/>
          <p:nvPr/>
        </p:nvSpPr>
        <p:spPr>
          <a:xfrm>
            <a:off x="5575300" y="3194049"/>
            <a:ext cx="298450" cy="13970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28D3DF-1624-A0E0-B742-B73E320C1CC2}"/>
              </a:ext>
            </a:extLst>
          </p:cNvPr>
          <p:cNvCxnSpPr/>
          <p:nvPr/>
        </p:nvCxnSpPr>
        <p:spPr>
          <a:xfrm flipH="1" flipV="1">
            <a:off x="1077505" y="615950"/>
            <a:ext cx="4599395" cy="2578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9502E4-1843-C244-48A1-1E9A70338FCD}"/>
              </a:ext>
            </a:extLst>
          </p:cNvPr>
          <p:cNvCxnSpPr/>
          <p:nvPr/>
        </p:nvCxnSpPr>
        <p:spPr>
          <a:xfrm flipH="1" flipV="1">
            <a:off x="2238081" y="5232400"/>
            <a:ext cx="3248319" cy="119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11357"/>
            <a:ext cx="7376611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그림 </a:t>
            </a:r>
            <a:r>
              <a:rPr lang="en-US" altLang="ko-KR" sz="1200">
                <a:latin typeface="+mj-ea"/>
                <a:ea typeface="+mj-ea"/>
              </a:rPr>
              <a:t>17-36</a:t>
            </a:r>
            <a:r>
              <a:rPr lang="ko-KR" altLang="en-US" sz="1200">
                <a:latin typeface="+mj-ea"/>
                <a:ea typeface="+mj-ea"/>
              </a:rPr>
              <a:t>은 새 글 쓰기를 실행한 후 생성된 파일 저장소를 나타낸 것입니다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3613" y="1839594"/>
            <a:ext cx="4805299" cy="3467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468757" y="3766930"/>
            <a:ext cx="914400" cy="10833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17.4.3 </a:t>
            </a:r>
            <a:r>
              <a:rPr lang="ko-KR" altLang="en-US" b="1"/>
              <a:t>글 상세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775252" y="1868557"/>
            <a:ext cx="5744818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글 상세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252" y="2126975"/>
            <a:ext cx="7768979" cy="9095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 목록창에서 글 제목을 클릭해 컨트롤러에 </a:t>
            </a:r>
            <a:r>
              <a:rPr lang="en-US" altLang="ko-KR" sz="1200">
                <a:latin typeface="+mj-ea"/>
                <a:ea typeface="+mj-ea"/>
              </a:rPr>
              <a:t>/board/viewArticle.do?articleNO=</a:t>
            </a:r>
            <a:r>
              <a:rPr lang="ko-KR" altLang="en-US" sz="1200">
                <a:latin typeface="+mj-ea"/>
                <a:ea typeface="+mj-ea"/>
              </a:rPr>
              <a:t>글번호로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컨트롤러는 전송된 글 번호로 글 정보를 조회하여 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으로 포워딩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에 글 정보와 이미지 파일이 표시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5981" y="3205874"/>
            <a:ext cx="66294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글 상세 기능에 관련된 자바 코드와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다음과 같이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04740" y="3169909"/>
            <a:ext cx="1638689" cy="3375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382188"/>
            <a:ext cx="7019396" cy="26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FileDownloadController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796325"/>
            <a:ext cx="7017684" cy="3227283"/>
            <a:chOff x="417556" y="1796326"/>
            <a:chExt cx="7017684" cy="3227283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95512" y="1796326"/>
              <a:ext cx="6439728" cy="322728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연결선 5"/>
            <p:cNvCxnSpPr/>
            <p:nvPr/>
          </p:nvCxnSpPr>
          <p:spPr>
            <a:xfrm>
              <a:off x="1165364" y="3089699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552" y="2940613"/>
              <a:ext cx="986343" cy="267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7283" name="직사각형 97282"/>
          <p:cNvSpPr txBox="1"/>
          <p:nvPr/>
        </p:nvSpPr>
        <p:spPr>
          <a:xfrm>
            <a:off x="5256584" y="1258660"/>
            <a:ext cx="2694214" cy="59681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</a:rPr>
              <a:t>viewArticle.jsp</a:t>
            </a:r>
            <a:r>
              <a:rPr lang="ko-KR" altLang="en-US" sz="1100"/>
              <a:t>에서 전송한 글 번호와 이미지 파일 이름으로 파일경로를 만든 후 해당 파일을 내려 받습니다.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67247" y="1411355"/>
            <a:ext cx="6557827" cy="46245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2" name="그림 1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36004"/>
            <a:ext cx="9144000" cy="45410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98000" y="4302000"/>
            <a:ext cx="201600" cy="3708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470422" y="2481458"/>
            <a:ext cx="101203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43037" y="1762321"/>
            <a:ext cx="2571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52562" y="1371796"/>
            <a:ext cx="9429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2138362" y="3610171"/>
            <a:ext cx="1800225" cy="95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824662" y="4572000"/>
            <a:ext cx="1740353" cy="122804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24" name="오른쪽 대괄호 23"/>
          <p:cNvSpPr/>
          <p:nvPr/>
        </p:nvSpPr>
        <p:spPr>
          <a:xfrm>
            <a:off x="5218339" y="2347232"/>
            <a:ext cx="367392" cy="1360714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5603523" y="2994420"/>
            <a:ext cx="1176608" cy="2183423"/>
          </a:xfrm>
          <a:custGeom>
            <a:avLst/>
            <a:gdLst>
              <a:gd name="connsiteX0" fmla="*/ -4184 w 1176608"/>
              <a:gd name="connsiteY0" fmla="*/ 5954 h 2183423"/>
              <a:gd name="connsiteX1" fmla="*/ 703387 w 1176608"/>
              <a:gd name="connsiteY1" fmla="*/ 210061 h 2183423"/>
              <a:gd name="connsiteX2" fmla="*/ 621744 w 1176608"/>
              <a:gd name="connsiteY2" fmla="*/ 1938168 h 2183423"/>
              <a:gd name="connsiteX3" fmla="*/ 1179637 w 1176608"/>
              <a:gd name="connsiteY3" fmla="*/ 2183096 h 218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608" h="2183423">
                <a:moveTo>
                  <a:pt x="-4184" y="5954"/>
                </a:moveTo>
                <a:cubicBezTo>
                  <a:pt x="113744" y="39972"/>
                  <a:pt x="599066" y="-111974"/>
                  <a:pt x="703387" y="210061"/>
                </a:cubicBezTo>
                <a:cubicBezTo>
                  <a:pt x="807708" y="532097"/>
                  <a:pt x="542369" y="1609329"/>
                  <a:pt x="621744" y="1938168"/>
                </a:cubicBezTo>
                <a:cubicBezTo>
                  <a:pt x="701119" y="2267007"/>
                  <a:pt x="1086655" y="2142275"/>
                  <a:pt x="1179637" y="2183096"/>
                </a:cubicBezTo>
              </a:path>
            </a:pathLst>
          </a:custGeom>
          <a:ln w="1270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 txBox="1"/>
          <p:nvPr/>
        </p:nvSpPr>
        <p:spPr>
          <a:xfrm>
            <a:off x="2177762" y="4397282"/>
            <a:ext cx="3048000" cy="258538"/>
          </a:xfrm>
          <a:prstGeom prst="rect">
            <a:avLst/>
          </a:prstGeom>
          <a:ln w="9525" cap="flat" cmpd="sng">
            <a:solidFill>
              <a:srgbClr val="FF00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배열 </a:t>
            </a:r>
            <a:r>
              <a:rPr lang="en-US" altLang="ko-KR" sz="1100"/>
              <a:t>buffer(0)~count length</a:t>
            </a:r>
            <a:r>
              <a:rPr lang="ko-KR" altLang="en-US" sz="1100"/>
              <a:t>까지 바이트 보내기</a:t>
            </a:r>
          </a:p>
        </p:txBody>
      </p:sp>
      <p:sp>
        <p:nvSpPr>
          <p:cNvPr id="27" name="자유형 26"/>
          <p:cNvSpPr/>
          <p:nvPr/>
        </p:nvSpPr>
        <p:spPr>
          <a:xfrm>
            <a:off x="2779497" y="3621444"/>
            <a:ext cx="229359" cy="764451"/>
          </a:xfrm>
          <a:custGeom>
            <a:avLst/>
            <a:gdLst>
              <a:gd name="connsiteX0" fmla="*/ 73672 w 229359"/>
              <a:gd name="connsiteY0" fmla="*/ -3480 h 764451"/>
              <a:gd name="connsiteX1" fmla="*/ 4400 w 229359"/>
              <a:gd name="connsiteY1" fmla="*/ 273611 h 764451"/>
              <a:gd name="connsiteX2" fmla="*/ 229536 w 229359"/>
              <a:gd name="connsiteY2" fmla="*/ 767179 h 76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359" h="764451">
                <a:moveTo>
                  <a:pt x="73672" y="-3480"/>
                </a:moveTo>
                <a:cubicBezTo>
                  <a:pt x="62127" y="42702"/>
                  <a:pt x="-21577" y="145168"/>
                  <a:pt x="4400" y="273611"/>
                </a:cubicBezTo>
                <a:cubicBezTo>
                  <a:pt x="30377" y="402053"/>
                  <a:pt x="192014" y="684917"/>
                  <a:pt x="229536" y="767179"/>
                </a:cubicBezTo>
              </a:path>
            </a:pathLst>
          </a:custGeom>
          <a:ln w="1270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965739" y="3046464"/>
            <a:ext cx="10131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28"/>
          <p:cNvSpPr/>
          <p:nvPr/>
        </p:nvSpPr>
        <p:spPr>
          <a:xfrm>
            <a:off x="863192" y="1280966"/>
            <a:ext cx="1199464" cy="2295958"/>
          </a:xfrm>
          <a:custGeom>
            <a:avLst/>
            <a:gdLst>
              <a:gd name="connsiteX0" fmla="*/ 511979 w 1199464"/>
              <a:gd name="connsiteY0" fmla="*/ -2039 h 2295958"/>
              <a:gd name="connsiteX1" fmla="*/ 10 w 1199464"/>
              <a:gd name="connsiteY1" fmla="*/ 676617 h 2295958"/>
              <a:gd name="connsiteX2" fmla="*/ 571510 w 1199464"/>
              <a:gd name="connsiteY2" fmla="*/ 2010117 h 2295958"/>
              <a:gd name="connsiteX3" fmla="*/ 1202541 w 1199464"/>
              <a:gd name="connsiteY3" fmla="*/ 2295867 h 229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464" h="2295958">
                <a:moveTo>
                  <a:pt x="511979" y="-2039"/>
                </a:moveTo>
                <a:cubicBezTo>
                  <a:pt x="426651" y="111070"/>
                  <a:pt x="-9911" y="341257"/>
                  <a:pt x="10" y="676617"/>
                </a:cubicBezTo>
                <a:cubicBezTo>
                  <a:pt x="9932" y="1011976"/>
                  <a:pt x="371088" y="1740242"/>
                  <a:pt x="571510" y="2010117"/>
                </a:cubicBezTo>
                <a:cubicBezTo>
                  <a:pt x="771932" y="2279992"/>
                  <a:pt x="1097370" y="2248242"/>
                  <a:pt x="1202541" y="2295867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 txBox="1"/>
          <p:nvPr/>
        </p:nvSpPr>
        <p:spPr>
          <a:xfrm>
            <a:off x="144016" y="5299460"/>
            <a:ext cx="6530321" cy="130898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HTTP 헤더는 클라이언트와 서버가 요청 또는 응답으로 부가적인 정보를 전송할 수 있도록 해준다. HTTP 헤더는 대소문자를 구분하지 않는 key: value로 이루어져있다.</a:t>
            </a:r>
          </a:p>
          <a:p>
            <a:pPr>
              <a:defRPr/>
            </a:pP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  </a:t>
            </a:r>
          </a:p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General header: 요청과 응답 모두에 적용되지만 </a:t>
            </a:r>
            <a:r>
              <a:rPr lang="en-US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body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에서 최종적으로 전송되는 데이터와는 관련이</a:t>
            </a: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없는 헤더.</a:t>
            </a:r>
          </a:p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Request header: fetch될 리소스나 클라이언트 자체에 대한 자세한 정보를 포함하는 헤더.</a:t>
            </a:r>
          </a:p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Response header: 위치 또는 서버 자체에 대한 정보(이름, 버전 등)와 같이 응답에 대한 부가적인 정보를 갖는 헤더.</a:t>
            </a:r>
          </a:p>
          <a:p>
            <a:pPr>
              <a:defRPr/>
            </a:pP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Entity header: 컨텐츠 길이나 MIME 타입과 같이 엔티티 </a:t>
            </a:r>
            <a:r>
              <a:rPr lang="en-US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body</a:t>
            </a:r>
            <a:r>
              <a:rPr lang="ko-KR" altLang="en-US" sz="1000" b="1">
                <a:solidFill>
                  <a:srgbClr val="800080"/>
                </a:solidFill>
                <a:latin typeface="한컴산뜻돋움"/>
                <a:ea typeface="한컴산뜻돋움"/>
              </a:rPr>
              <a:t>에</a:t>
            </a:r>
            <a:r>
              <a:rPr lang="ko-KR" altLang="ko-KR" sz="1000" b="1">
                <a:solidFill>
                  <a:srgbClr val="800080"/>
                </a:solidFill>
                <a:latin typeface="한컴산뜻돋움"/>
                <a:ea typeface="한컴산뜻돋움"/>
              </a:rPr>
              <a:t> 대한 자세한 정보를 포함하는 헤더.</a:t>
            </a:r>
          </a:p>
          <a:p>
            <a:pPr>
              <a:defRPr/>
            </a:pPr>
            <a:endParaRPr lang="ko-KR" altLang="ko-KR" sz="1000" b="1">
              <a:solidFill>
                <a:srgbClr val="800080"/>
              </a:solidFill>
              <a:latin typeface="한컴산뜻돋움"/>
              <a:ea typeface="한컴산뜻돋움"/>
            </a:endParaRPr>
          </a:p>
        </p:txBody>
      </p:sp>
      <p:sp>
        <p:nvSpPr>
          <p:cNvPr id="31" name="왼쪽 대괄호 30"/>
          <p:cNvSpPr/>
          <p:nvPr/>
        </p:nvSpPr>
        <p:spPr>
          <a:xfrm>
            <a:off x="1196578" y="1909958"/>
            <a:ext cx="119062" cy="416718"/>
          </a:xfrm>
          <a:prstGeom prst="lef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473868" y="1915701"/>
            <a:ext cx="706747" cy="3180768"/>
          </a:xfrm>
          <a:custGeom>
            <a:avLst/>
            <a:gdLst>
              <a:gd name="connsiteX0" fmla="*/ 710803 w 706747"/>
              <a:gd name="connsiteY0" fmla="*/ 184757 h 3180768"/>
              <a:gd name="connsiteX1" fmla="*/ 55959 w 706747"/>
              <a:gd name="connsiteY1" fmla="*/ 232382 h 3180768"/>
              <a:gd name="connsiteX2" fmla="*/ 32147 w 706747"/>
              <a:gd name="connsiteY2" fmla="*/ 3185132 h 31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747" h="3180768">
                <a:moveTo>
                  <a:pt x="710803" y="184757"/>
                </a:moveTo>
                <a:cubicBezTo>
                  <a:pt x="601662" y="192695"/>
                  <a:pt x="169069" y="-267679"/>
                  <a:pt x="55959" y="232382"/>
                </a:cubicBezTo>
                <a:cubicBezTo>
                  <a:pt x="-57149" y="732445"/>
                  <a:pt x="36115" y="2693007"/>
                  <a:pt x="32147" y="3185132"/>
                </a:cubicBezTo>
              </a:path>
            </a:pathLst>
          </a:custGeom>
          <a:ln w="12700">
            <a:solidFill>
              <a:srgbClr val="FF00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 txBox="1"/>
          <p:nvPr/>
        </p:nvSpPr>
        <p:spPr>
          <a:xfrm>
            <a:off x="6878410" y="4192897"/>
            <a:ext cx="1619250" cy="27159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hlinkClick r:id="rId4"/>
              </a:rPr>
              <a:t>입출력 스트림</a:t>
            </a:r>
            <a:r>
              <a:rPr lang="ko-KR" altLang="en-US" sz="1200"/>
              <a:t> ☜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3474" y="968071"/>
            <a:ext cx="3534325" cy="22148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5" name="자유형: 도형 34"/>
          <p:cNvSpPr/>
          <p:nvPr/>
        </p:nvSpPr>
        <p:spPr>
          <a:xfrm>
            <a:off x="3719309" y="1209934"/>
            <a:ext cx="2978997" cy="567668"/>
          </a:xfrm>
          <a:custGeom>
            <a:avLst/>
            <a:gdLst>
              <a:gd name="connsiteX0" fmla="*/ -1453 w 2978997"/>
              <a:gd name="connsiteY0" fmla="*/ 308888 h 567668"/>
              <a:gd name="connsiteX1" fmla="*/ 226318 w 2978997"/>
              <a:gd name="connsiteY1" fmla="*/ 495247 h 567668"/>
              <a:gd name="connsiteX2" fmla="*/ 1303057 w 2978997"/>
              <a:gd name="connsiteY2" fmla="*/ 557366 h 567668"/>
              <a:gd name="connsiteX3" fmla="*/ 2431562 w 2978997"/>
              <a:gd name="connsiteY3" fmla="*/ 505600 h 567668"/>
              <a:gd name="connsiteX4" fmla="*/ 2980285 w 2978997"/>
              <a:gd name="connsiteY4" fmla="*/ -1709 h 56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8997" h="567668">
                <a:moveTo>
                  <a:pt x="-1453" y="308888"/>
                </a:moveTo>
                <a:cubicBezTo>
                  <a:pt x="36508" y="339948"/>
                  <a:pt x="8899" y="453834"/>
                  <a:pt x="226318" y="495247"/>
                </a:cubicBezTo>
                <a:cubicBezTo>
                  <a:pt x="443737" y="536660"/>
                  <a:pt x="935516" y="555641"/>
                  <a:pt x="1303057" y="557366"/>
                </a:cubicBezTo>
                <a:cubicBezTo>
                  <a:pt x="1670597" y="559092"/>
                  <a:pt x="2152024" y="598780"/>
                  <a:pt x="2431562" y="505600"/>
                </a:cubicBezTo>
                <a:cubicBezTo>
                  <a:pt x="2711100" y="412421"/>
                  <a:pt x="2888831" y="82842"/>
                  <a:pt x="2980285" y="-1709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E9A9E-A561-C24B-9508-61E1E5FC2203}"/>
              </a:ext>
            </a:extLst>
          </p:cNvPr>
          <p:cNvSpPr txBox="1"/>
          <p:nvPr/>
        </p:nvSpPr>
        <p:spPr>
          <a:xfrm>
            <a:off x="144015" y="647700"/>
            <a:ext cx="11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ko-KR" altLang="en-US" b="1" dirty="0">
                <a:solidFill>
                  <a:srgbClr val="FF0000"/>
                </a:solidFill>
              </a:rPr>
              <a:t>설명용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196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382188"/>
            <a:ext cx="7019396" cy="26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FileDownloadController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796325"/>
            <a:ext cx="7017684" cy="3227283"/>
            <a:chOff x="417556" y="1796326"/>
            <a:chExt cx="7017684" cy="3227283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95512" y="1796326"/>
              <a:ext cx="6439728" cy="322728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연결선 5"/>
            <p:cNvCxnSpPr/>
            <p:nvPr/>
          </p:nvCxnSpPr>
          <p:spPr>
            <a:xfrm>
              <a:off x="1165364" y="3089699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17552" y="2940613"/>
              <a:ext cx="986343" cy="267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7283" name="직사각형 97282"/>
          <p:cNvSpPr txBox="1"/>
          <p:nvPr/>
        </p:nvSpPr>
        <p:spPr>
          <a:xfrm>
            <a:off x="5256584" y="1258660"/>
            <a:ext cx="2694214" cy="59681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</a:rPr>
              <a:t>viewArticle.jsp</a:t>
            </a:r>
            <a:r>
              <a:rPr lang="ko-KR" altLang="en-US" sz="1100"/>
              <a:t>에서 전송한 글 번호와 이미지 파일 이름으로 파일경로를 만든 후 해당 파일을 내려 받습니다.</a:t>
            </a:r>
          </a:p>
        </p:txBody>
      </p:sp>
      <p:sp>
        <p:nvSpPr>
          <p:cNvPr id="97284" name="TextBox 97283"/>
          <p:cNvSpPr txBox="1"/>
          <p:nvPr/>
        </p:nvSpPr>
        <p:spPr>
          <a:xfrm>
            <a:off x="0" y="453390"/>
            <a:ext cx="9144000" cy="575500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sec03.common;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java.io.File;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java.io.FileInputStream;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java.io.IOException;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java.io.OutputStream;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@WebServlet("/download.do")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FileDownloadController</a:t>
            </a:r>
            <a:r>
              <a:rPr lang="en-US" altLang="ko-KR" sz="1200" b="1">
                <a:latin typeface="한컴산뜻돋움"/>
                <a:ea typeface="한컴산뜻돋움"/>
              </a:rPr>
              <a:t> extends HttpServlet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private static String ARTICLE_IMAGE_REPO = "C:\\board\\article_image";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doGet(HttpServletRequest request, HttpServletResponse response)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doPost(HttpServletRequest request, HttpServletResponse response)	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void doHandle(HttpServletRequest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response.setContentType("text/html; charset=utf-8");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String imageFileName = (String) request.getParameter("imageFileName");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String articleNO = request.getParameter("articleNO");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System.out.println("imageFileName=" + imageFileName);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OutputStream out = response.getOutputStream();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	String path = ARTICLE_IMAGE_REPO + "\\" + articleNO + "\\" + imageFileName;</a:t>
            </a: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		File imageFile = new File(path);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382188"/>
            <a:ext cx="7019396" cy="263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FileDownloadController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7283" name="직사각형 97282"/>
          <p:cNvSpPr txBox="1"/>
          <p:nvPr/>
        </p:nvSpPr>
        <p:spPr>
          <a:xfrm>
            <a:off x="5256584" y="1258660"/>
            <a:ext cx="2694214" cy="59681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</a:rPr>
              <a:t>viewArticle.jsp</a:t>
            </a:r>
            <a:r>
              <a:rPr lang="ko-KR" altLang="en-US" sz="1100"/>
              <a:t>에서 전송한 글 번호와 이미지 파일 이름으로 파일경로를 만든 후 해당 파일을 내려 받습니다.</a:t>
            </a:r>
          </a:p>
        </p:txBody>
      </p:sp>
      <p:sp>
        <p:nvSpPr>
          <p:cNvPr id="97284" name="TextBox 97283"/>
          <p:cNvSpPr txBox="1"/>
          <p:nvPr/>
        </p:nvSpPr>
        <p:spPr>
          <a:xfrm>
            <a:off x="0" y="422619"/>
            <a:ext cx="9144000" cy="265205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response.setHeader("Cache-Control", "no-cache");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response.addHeader("Content-disposition", "attachment;fileName=" + imageFileName);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FileInputStream in = new FileInputStream(imageFile);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byte[] buffer = new byte[1024 * 8];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while (true)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int count = in.read(buffer);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if (count == -1)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break;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out.write(buffer, 0, count);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out.close();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6" name="그룹 5"/>
          <p:cNvGrpSpPr/>
          <p:nvPr/>
        </p:nvGrpSpPr>
        <p:grpSpPr>
          <a:xfrm>
            <a:off x="1984973" y="1234455"/>
            <a:ext cx="5079402" cy="5508816"/>
            <a:chOff x="1500808" y="1115185"/>
            <a:chExt cx="5635994" cy="6195806"/>
          </a:xfrm>
        </p:grpSpPr>
        <p:grpSp>
          <p:nvGrpSpPr>
            <p:cNvPr id="5" name="그룹 4"/>
            <p:cNvGrpSpPr/>
            <p:nvPr/>
          </p:nvGrpSpPr>
          <p:grpSpPr>
            <a:xfrm>
              <a:off x="1500808" y="1115185"/>
              <a:ext cx="5635994" cy="5297557"/>
              <a:chOff x="1324274" y="1184760"/>
              <a:chExt cx="5991433" cy="5673240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324274" y="1420083"/>
                <a:ext cx="5991433" cy="54379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344143" y="1184753"/>
                <a:ext cx="1587888" cy="323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200"/>
                  <a:t>...</a:t>
                </a:r>
                <a:endParaRPr lang="ko-KR" altLang="en-US" sz="1200"/>
              </a:p>
            </p:txBody>
          </p:sp>
        </p:grpSp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559263" y="6412742"/>
              <a:ext cx="1796498" cy="898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361661"/>
            <a:ext cx="7195930" cy="2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119" y="1638660"/>
            <a:ext cx="7240129" cy="4947469"/>
            <a:chOff x="367861" y="1638660"/>
            <a:chExt cx="7240129" cy="4947469"/>
          </a:xfrm>
        </p:grpSpPr>
        <p:pic>
          <p:nvPicPr>
            <p:cNvPr id="993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39662" y="1638660"/>
              <a:ext cx="6668328" cy="49474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연결선 5"/>
            <p:cNvCxnSpPr/>
            <p:nvPr/>
          </p:nvCxnSpPr>
          <p:spPr>
            <a:xfrm>
              <a:off x="1115669" y="2990309"/>
              <a:ext cx="6410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7858" y="2841223"/>
              <a:ext cx="9863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 b="1">
                  <a:solidFill>
                    <a:srgbClr val="FF0000"/>
                  </a:solidFill>
                  <a:latin typeface="+mj-ea"/>
                  <a:ea typeface="+mj-ea"/>
                </a:rPr>
                <a:t>private</a:t>
              </a:r>
              <a:endParaRPr lang="ko-KR" altLang="en-US" sz="1200" b="1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9331" name="직사각형 99330"/>
          <p:cNvSpPr txBox="1"/>
          <p:nvPr/>
        </p:nvSpPr>
        <p:spPr>
          <a:xfrm>
            <a:off x="4572508" y="1152128"/>
            <a:ext cx="3799418" cy="589042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/</a:t>
            </a:r>
            <a:r>
              <a:rPr lang="en-US" altLang="ko-KR" sz="1100"/>
              <a:t>viewArticle.do</a:t>
            </a:r>
            <a:r>
              <a:rPr lang="ko-KR" altLang="en-US" sz="1100"/>
              <a:t>로 요청하여 글 번호를 받아오고, 그 번호에 해당하는 글 정보를 가져와 </a:t>
            </a:r>
            <a:r>
              <a:rPr lang="en-US" altLang="ko-KR" sz="1100"/>
              <a:t>article </a:t>
            </a:r>
            <a:r>
              <a:rPr lang="ko-KR" altLang="en-US" sz="1100"/>
              <a:t>속성으로 바인딩한 후 </a:t>
            </a:r>
            <a:r>
              <a:rPr lang="en-US" altLang="ko-KR" sz="1100"/>
              <a:t>viewArticle.jsp</a:t>
            </a:r>
            <a:r>
              <a:rPr lang="ko-KR" altLang="en-US" sz="1100"/>
              <a:t>로 포워딩한다.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97284" name="TextBox 97283"/>
          <p:cNvSpPr txBox="1"/>
          <p:nvPr/>
        </p:nvSpPr>
        <p:spPr>
          <a:xfrm>
            <a:off x="0" y="441667"/>
            <a:ext cx="9144000" cy="4480853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pw.print("&lt;script&gt;"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         +"  alert('새글을 추가했습니다.');"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 +" location.href='"+request.getContextPath()+"/board/listArticles.do';"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         +"&lt;/script&gt;");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return;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}else if(action.equals("/viewArticle.do")){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	String articleNO = request.getParameter("articleNO");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	articleVO=boardService.viewArticle(Integer.parseInt(articleNO));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	request.setAttribute("article",articleVO);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		nextPage = "/board03/viewArticle.jsp";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}else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"/board03/listArticles.jsp";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RequestDispatcher dispatch = request.getRequestDispatcher(nextPage);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dispatch.forward(request,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45434" y="1480931"/>
            <a:ext cx="7305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컨트롤러에서 전달받은 글 번호로 다시 </a:t>
            </a:r>
            <a:r>
              <a:rPr lang="en-US" altLang="ko-KR" sz="1200">
                <a:latin typeface="+mj-ea"/>
                <a:ea typeface="+mj-ea"/>
              </a:rPr>
              <a:t>selectArticle() </a:t>
            </a:r>
            <a:r>
              <a:rPr lang="ko-KR" altLang="en-US" sz="1200">
                <a:latin typeface="+mj-ea"/>
                <a:ea typeface="+mj-ea"/>
              </a:rPr>
              <a:t>메서드를 호출합니다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2044" y="1757930"/>
            <a:ext cx="6683030" cy="20918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0355" name="TextBox 100354"/>
          <p:cNvSpPr txBox="1"/>
          <p:nvPr/>
        </p:nvSpPr>
        <p:spPr>
          <a:xfrm>
            <a:off x="0" y="3919329"/>
            <a:ext cx="9144000" cy="228078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sec03.brd04;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addArticle(ArticleVO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boardDAO.insertNewArticle(article);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public ArticleVO viewArticle(int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ArticleVO article = null;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article = boardDAO.selectArticle(articleNO);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return article;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55983" y="1421296"/>
            <a:ext cx="7205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전달받은 글 번호를 이용해 글 정보를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96708" y="1698295"/>
            <a:ext cx="6524418" cy="4965249"/>
            <a:chOff x="996708" y="1698295"/>
            <a:chExt cx="6524418" cy="4965249"/>
          </a:xfrm>
        </p:grpSpPr>
        <p:pic>
          <p:nvPicPr>
            <p:cNvPr id="1013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96708" y="1698295"/>
              <a:ext cx="6524418" cy="46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530626" y="6386545"/>
              <a:ext cx="147099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80" name="TextBox 101379"/>
          <p:cNvSpPr txBox="1"/>
          <p:nvPr/>
        </p:nvSpPr>
        <p:spPr>
          <a:xfrm>
            <a:off x="0" y="454350"/>
            <a:ext cx="9144000" cy="648462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public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ArticleVO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selectArticle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(int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){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ArticleVO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article=new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ArticleVO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try{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conn =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dataFactory.getConnection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String query ="select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articleNO,parentNO,title,content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, 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NVL(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, 'null') as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, id,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writeDate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	                     +" from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t_board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	                     +" where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=?";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System.out.println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(query);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pstmt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conn.prepareStatement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(query);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pstmt.setInt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(1,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ResultSet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pstmt.executeQuery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rs.next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int _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rs.getInt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int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parentNO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=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rs.getInt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parentNO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String title =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rs.getString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("title");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String content =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rs.getString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("content");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String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URLEncoder.encode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rs.getString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"), "UTF-8"); </a:t>
            </a:r>
            <a:endParaRPr lang="en-US" altLang="ko-KR" sz="12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                                                                                                                  //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파일이름에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특수문자가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있을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경우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인코딩합니다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	if(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imageFileName.equals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("null")) {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			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= null;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		}</a:t>
            </a:r>
            <a:endParaRPr lang="en-US" altLang="ko-KR" sz="12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String id =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rs.getString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("id");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Date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writeDate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= 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rs.getDate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writeDate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endParaRPr lang="en-US" altLang="ko-KR" sz="12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(_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article.setParentNO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 (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parentNO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article.setTitle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(title);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article.setContent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(content);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article.setImageFileName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article.setId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(id);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article.setWriteDate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solidFill>
                  <a:srgbClr val="1B1760"/>
                </a:solidFill>
                <a:latin typeface="한컴산뜻돋움"/>
                <a:ea typeface="한컴산뜻돋움"/>
              </a:rPr>
              <a:t>writeDate</a:t>
            </a:r>
            <a:r>
              <a:rPr lang="en-US" altLang="ko-KR" sz="1200" b="1" dirty="0">
                <a:solidFill>
                  <a:srgbClr val="1B176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1B1760"/>
                </a:solidFill>
                <a:latin typeface="한컴산뜻돋움"/>
                <a:ea typeface="한컴산뜻돋움"/>
              </a:rPr>
              <a:t>rs.close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1B1760"/>
                </a:solidFill>
                <a:latin typeface="한컴산뜻돋움"/>
                <a:ea typeface="한컴산뜻돋움"/>
              </a:rPr>
              <a:t>pstmt.close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1B1760"/>
                </a:solidFill>
                <a:latin typeface="한컴산뜻돋움"/>
                <a:ea typeface="한컴산뜻돋움"/>
              </a:rPr>
              <a:t>conn.close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1B1760"/>
                </a:solidFill>
                <a:latin typeface="한컴산뜻돋움"/>
                <a:ea typeface="한컴산뜻돋움"/>
              </a:rPr>
              <a:t>		}catch(Exception e){</a:t>
            </a:r>
            <a:endParaRPr lang="en-US" altLang="ko-KR" sz="1200" b="1" dirty="0">
              <a:solidFill>
                <a:srgbClr val="1B1760"/>
              </a:solidFill>
              <a:latin typeface="한컴산뜻돋움"/>
              <a:ea typeface="한컴산뜻돋움"/>
            </a:endParaRPr>
          </a:p>
        </p:txBody>
      </p:sp>
      <p:sp>
        <p:nvSpPr>
          <p:cNvPr id="101381" name="TextBox 101380"/>
          <p:cNvSpPr txBox="1"/>
          <p:nvPr/>
        </p:nvSpPr>
        <p:spPr>
          <a:xfrm>
            <a:off x="4572000" y="5534563"/>
            <a:ext cx="4464326" cy="99768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e.printStackTrace();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		return article;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chemeClr val="dk1"/>
                </a:solidFill>
                <a:latin typeface="한컴산뜻돋움"/>
                <a:ea typeface="한컴산뜻돋움"/>
              </a:rPr>
              <a:t>		}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101382" name="TextBox 101381"/>
          <p:cNvSpPr txBox="1"/>
          <p:nvPr/>
        </p:nvSpPr>
        <p:spPr>
          <a:xfrm>
            <a:off x="4364934" y="1456703"/>
            <a:ext cx="4281073" cy="44804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9D5CBB"/>
                </a:solidFill>
                <a:latin typeface="한컴산뜻돋움"/>
                <a:ea typeface="한컴산뜻돋움"/>
              </a:rPr>
              <a:t>NVL 함수는 값이 NULL인 경우 지정값을 출력하고, NULL이 아니면 원래 값을 그대로 출력한다.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500809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viewArticle.jsp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90261" y="1777808"/>
            <a:ext cx="5624720" cy="4976191"/>
            <a:chOff x="405110" y="933450"/>
            <a:chExt cx="8300740" cy="7829550"/>
          </a:xfrm>
        </p:grpSpPr>
        <p:pic>
          <p:nvPicPr>
            <p:cNvPr id="10240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8150" y="933450"/>
              <a:ext cx="8267700" cy="499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05110" y="5924550"/>
              <a:ext cx="8239125" cy="2838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2404" name="직사각형 102403"/>
          <p:cNvSpPr txBox="1"/>
          <p:nvPr/>
        </p:nvSpPr>
        <p:spPr>
          <a:xfrm>
            <a:off x="3889375" y="1008112"/>
            <a:ext cx="4159250" cy="756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컨트롤러에서 바인딩한 글 정보 속성을 이용해 표시한다. 이미지 파일이 존재하는 경우는 글 번호와 이미지 파일 이름을 </a:t>
            </a:r>
            <a:r>
              <a:rPr lang="en-US" altLang="ko-KR" sz="1100" b="1">
                <a:solidFill>
                  <a:srgbClr val="0000FF"/>
                </a:solidFill>
              </a:rPr>
              <a:t>FileDownloadController</a:t>
            </a:r>
            <a:r>
              <a:rPr lang="ko-KR" altLang="en-US" sz="1100"/>
              <a:t>로 전송한 후 </a:t>
            </a:r>
            <a:r>
              <a:rPr lang="en-US" altLang="ko-KR" sz="1100" b="1">
                <a:solidFill>
                  <a:srgbClr val="0000FF"/>
                </a:solidFill>
              </a:rPr>
              <a:t>&lt;img&gt;</a:t>
            </a:r>
            <a:r>
              <a:rPr lang="ko-KR" altLang="en-US" sz="1100"/>
              <a:t>태그에 다운로드하여 표시한다.</a:t>
            </a:r>
          </a:p>
        </p:txBody>
      </p:sp>
      <p:cxnSp>
        <p:nvCxnSpPr>
          <p:cNvPr id="102405" name="직선 연결선 102404"/>
          <p:cNvCxnSpPr/>
          <p:nvPr/>
        </p:nvCxnSpPr>
        <p:spPr>
          <a:xfrm>
            <a:off x="3658466" y="5488328"/>
            <a:ext cx="913534" cy="86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06" name="직선 연결선 102405"/>
          <p:cNvCxnSpPr/>
          <p:nvPr/>
        </p:nvCxnSpPr>
        <p:spPr>
          <a:xfrm>
            <a:off x="3623830" y="5687486"/>
            <a:ext cx="7619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07" name="자유형 102406"/>
          <p:cNvSpPr/>
          <p:nvPr/>
        </p:nvSpPr>
        <p:spPr>
          <a:xfrm>
            <a:off x="3790940" y="5588710"/>
            <a:ext cx="4264829" cy="1028783"/>
          </a:xfrm>
          <a:custGeom>
            <a:avLst/>
            <a:gdLst>
              <a:gd name="connsiteX0" fmla="*/ 222548 w 4264829"/>
              <a:gd name="connsiteY0" fmla="*/ 98776 h 1028783"/>
              <a:gd name="connsiteX1" fmla="*/ 135957 w 4264829"/>
              <a:gd name="connsiteY1" fmla="*/ 921390 h 1028783"/>
              <a:gd name="connsiteX2" fmla="*/ 2300730 w 4264829"/>
              <a:gd name="connsiteY2" fmla="*/ 1007981 h 1028783"/>
              <a:gd name="connsiteX3" fmla="*/ 4093161 w 4264829"/>
              <a:gd name="connsiteY3" fmla="*/ 921390 h 1028783"/>
              <a:gd name="connsiteX4" fmla="*/ 4205730 w 4264829"/>
              <a:gd name="connsiteY4" fmla="*/ -5132 h 102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829" h="1028783">
                <a:moveTo>
                  <a:pt x="222548" y="98776"/>
                </a:moveTo>
                <a:cubicBezTo>
                  <a:pt x="208116" y="235877"/>
                  <a:pt x="-210406" y="769855"/>
                  <a:pt x="135957" y="921390"/>
                </a:cubicBezTo>
                <a:cubicBezTo>
                  <a:pt x="482321" y="1072922"/>
                  <a:pt x="1641196" y="1007980"/>
                  <a:pt x="2300730" y="1007981"/>
                </a:cubicBezTo>
                <a:cubicBezTo>
                  <a:pt x="2960263" y="1007980"/>
                  <a:pt x="3775661" y="1090241"/>
                  <a:pt x="4093161" y="921390"/>
                </a:cubicBezTo>
                <a:cubicBezTo>
                  <a:pt x="4410662" y="752537"/>
                  <a:pt x="4186968" y="149287"/>
                  <a:pt x="4205730" y="-5132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02408" name="직사각형 102407"/>
          <p:cNvSpPr txBox="1"/>
          <p:nvPr/>
        </p:nvSpPr>
        <p:spPr>
          <a:xfrm>
            <a:off x="7329920" y="5323805"/>
            <a:ext cx="1671204" cy="25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solidFill>
                  <a:srgbClr val="0000FF"/>
                </a:solidFill>
              </a:rPr>
              <a:t>FileDownloadController</a:t>
            </a:r>
            <a:endParaRPr lang="ko-KR" altLang="en-US" sz="11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413923"/>
            <a:ext cx="9144000" cy="3927986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&lt;title&gt;글보기&lt;/title&gt;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&lt;script type="text/javascript"&gt;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function backToList(obj){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obj.action="${contextPath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}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/board/listArticles.do"</a:t>
            </a:r>
            <a:r>
              <a:rPr lang="en-US" altLang="ko-KR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obj.submit();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&lt;/script&gt;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101393" name="TextBox 101392"/>
          <p:cNvSpPr txBox="1"/>
          <p:nvPr/>
        </p:nvSpPr>
        <p:spPr>
          <a:xfrm>
            <a:off x="6616769" y="152192"/>
            <a:ext cx="2091361" cy="26500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9D5CBB"/>
                </a:solidFill>
                <a:latin typeface="한컴산뜻돋움"/>
                <a:ea typeface="한컴산뜻돋움"/>
              </a:rPr>
              <a:t>아직 완성도 있는 코드가 아님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55676-5FF6-BD3D-3922-BA091481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7" y="2612995"/>
            <a:ext cx="3187864" cy="11748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01A3B0C-DFE3-B161-D326-212570FC3615}"/>
              </a:ext>
            </a:extLst>
          </p:cNvPr>
          <p:cNvSpPr/>
          <p:nvPr/>
        </p:nvSpPr>
        <p:spPr>
          <a:xfrm>
            <a:off x="7112000" y="3143250"/>
            <a:ext cx="666750" cy="3683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132361D-F073-3F52-DE74-3C5F9DFDF043}"/>
              </a:ext>
            </a:extLst>
          </p:cNvPr>
          <p:cNvSpPr/>
          <p:nvPr/>
        </p:nvSpPr>
        <p:spPr>
          <a:xfrm>
            <a:off x="2463800" y="2207433"/>
            <a:ext cx="4972050" cy="929467"/>
          </a:xfrm>
          <a:custGeom>
            <a:avLst/>
            <a:gdLst>
              <a:gd name="connsiteX0" fmla="*/ 4972050 w 4972050"/>
              <a:gd name="connsiteY0" fmla="*/ 929467 h 929467"/>
              <a:gd name="connsiteX1" fmla="*/ 4425950 w 4972050"/>
              <a:gd name="connsiteY1" fmla="*/ 53167 h 929467"/>
              <a:gd name="connsiteX2" fmla="*/ 2628900 w 4972050"/>
              <a:gd name="connsiteY2" fmla="*/ 161117 h 929467"/>
              <a:gd name="connsiteX3" fmla="*/ 0 w 4972050"/>
              <a:gd name="connsiteY3" fmla="*/ 688167 h 92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929467">
                <a:moveTo>
                  <a:pt x="4972050" y="929467"/>
                </a:moveTo>
                <a:cubicBezTo>
                  <a:pt x="4894262" y="555346"/>
                  <a:pt x="4816475" y="181225"/>
                  <a:pt x="4425950" y="53167"/>
                </a:cubicBezTo>
                <a:cubicBezTo>
                  <a:pt x="4035425" y="-74891"/>
                  <a:pt x="3366558" y="55284"/>
                  <a:pt x="2628900" y="161117"/>
                </a:cubicBezTo>
                <a:cubicBezTo>
                  <a:pt x="1891242" y="266950"/>
                  <a:pt x="945621" y="477558"/>
                  <a:pt x="0" y="688167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-1" y="181927"/>
            <a:ext cx="9144001" cy="563231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&lt;form name="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frmArticle</a:t>
            </a:r>
            <a:r>
              <a:rPr lang="en-US" altLang="ko-KR" sz="1000" b="1" dirty="0">
                <a:latin typeface="한컴산뜻돋움"/>
                <a:ea typeface="한컴산뜻돋움"/>
              </a:rPr>
              <a:t>" method="post"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enctype</a:t>
            </a:r>
            <a:r>
              <a:rPr lang="en-US" altLang="ko-KR" sz="1000" b="1" dirty="0">
                <a:latin typeface="한컴산뜻돋움"/>
                <a:ea typeface="한컴산뜻돋움"/>
              </a:rPr>
              <a:t>="multipart/form-data"&gt;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&lt;table  border="0" align="center"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width="150"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글번호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&lt;input type="text"  value="${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article.articleNO</a:t>
            </a:r>
            <a:r>
              <a:rPr lang="en-US" altLang="ko-KR" sz="1000" b="1" dirty="0">
                <a:latin typeface="한컴산뜻돋움"/>
                <a:ea typeface="한컴산뜻돋움"/>
              </a:rPr>
              <a:t> }" 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000" b="1" dirty="0"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&lt;input type="hidden" name="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articleNO</a:t>
            </a:r>
            <a:r>
              <a:rPr lang="en-US" altLang="ko-KR" sz="1000" b="1" dirty="0">
                <a:latin typeface="한컴산뜻돋움"/>
                <a:ea typeface="한컴산뜻돋움"/>
              </a:rPr>
              <a:t>" value="${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article.articleNO</a:t>
            </a:r>
            <a:r>
              <a:rPr lang="en-US" altLang="ko-KR" sz="1000" b="1" dirty="0">
                <a:latin typeface="한컴산뜻돋움"/>
                <a:ea typeface="한컴산뜻돋움"/>
              </a:rPr>
              <a:t>}" 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width="150"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작성자</a:t>
            </a:r>
            <a:r>
              <a:rPr lang="en-US" altLang="ko-KR" sz="1000" b="1" dirty="0">
                <a:latin typeface="한컴산뜻돋움"/>
                <a:ea typeface="한컴산뜻돋움"/>
              </a:rPr>
              <a:t>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아이디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&lt;input type="text" value="${article.id }" name="id" 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000" b="1" dirty="0"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width="150"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제목</a:t>
            </a:r>
            <a:r>
              <a:rPr lang="en-US" altLang="ko-KR" sz="10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&lt;input type="text" value="${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article.title</a:t>
            </a:r>
            <a:r>
              <a:rPr lang="en-US" altLang="ko-KR" sz="1000" b="1" dirty="0">
                <a:latin typeface="한컴산뜻돋움"/>
                <a:ea typeface="한컴산뜻돋움"/>
              </a:rPr>
              <a:t> }"  name="title"  id="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i_title</a:t>
            </a:r>
            <a:r>
              <a:rPr lang="en-US" altLang="ko-KR" sz="1000" b="1" dirty="0">
                <a:latin typeface="한컴산뜻돋움"/>
                <a:ea typeface="한컴산뜻돋움"/>
              </a:rPr>
              <a:t>"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000" b="1" dirty="0"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width="150"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내용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textarea</a:t>
            </a:r>
            <a:r>
              <a:rPr lang="en-US" altLang="ko-KR" sz="1000" b="1" dirty="0">
                <a:latin typeface="한컴산뜻돋움"/>
                <a:ea typeface="한컴산뜻돋움"/>
              </a:rPr>
              <a:t> rows="20" cols="60"  name="content"  id="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i_content</a:t>
            </a:r>
            <a:r>
              <a:rPr lang="en-US" altLang="ko-KR" sz="1000" b="1" dirty="0">
                <a:latin typeface="한컴산뜻돋움"/>
                <a:ea typeface="한컴산뜻돋움"/>
              </a:rPr>
              <a:t>" 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000" b="1" dirty="0">
                <a:latin typeface="한컴산뜻돋움"/>
                <a:ea typeface="한컴산뜻돋움"/>
              </a:rPr>
              <a:t> /&gt;${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article.content</a:t>
            </a:r>
            <a:r>
              <a:rPr lang="en-US" altLang="ko-KR" sz="1000" b="1" dirty="0">
                <a:latin typeface="한컴산뜻돋움"/>
                <a:ea typeface="한컴산뜻돋움"/>
              </a:rPr>
              <a:t> }&lt;/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textarea</a:t>
            </a:r>
            <a:r>
              <a:rPr lang="en-US" altLang="ko-KR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9E29D3AE-661F-6647-243F-D8568FEC68CE}"/>
              </a:ext>
            </a:extLst>
          </p:cNvPr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803710" y="655131"/>
            <a:ext cx="2837812" cy="3249889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F32B2FF-9A0B-8C46-46C2-E6149589EA21}"/>
              </a:ext>
            </a:extLst>
          </p:cNvPr>
          <p:cNvCxnSpPr/>
          <p:nvPr/>
        </p:nvCxnSpPr>
        <p:spPr>
          <a:xfrm flipV="1">
            <a:off x="3705519" y="762000"/>
            <a:ext cx="3200400" cy="75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179E09-4D06-4469-5CE0-64494A79FE7D}"/>
              </a:ext>
            </a:extLst>
          </p:cNvPr>
          <p:cNvSpPr txBox="1"/>
          <p:nvPr/>
        </p:nvSpPr>
        <p:spPr>
          <a:xfrm>
            <a:off x="4635499" y="1085599"/>
            <a:ext cx="876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비활성화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381952"/>
            <a:ext cx="9144000" cy="486287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&lt;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c:if</a:t>
            </a:r>
            <a:r>
              <a:rPr lang="en-US" altLang="ko-KR" sz="1000" b="1" dirty="0">
                <a:latin typeface="한컴산뜻돋움"/>
                <a:ea typeface="한컴산뜻돋움"/>
              </a:rPr>
              <a:t> test="${not empty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article.imageFileName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 &amp;&amp;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article.imageFileName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!='null' }"&gt;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 width="20%"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rowspan</a:t>
            </a:r>
            <a:r>
              <a:rPr lang="en-US" altLang="ko-KR" sz="1000" b="1" dirty="0">
                <a:latin typeface="한컴산뜻돋움"/>
                <a:ea typeface="한컴산뜻돋움"/>
              </a:rPr>
              <a:t>="2"&gt;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이미지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&lt;input  type= "hidden"   name="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originalFileName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" value="${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article.imageFileName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 }"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img</a:t>
            </a:r>
            <a:r>
              <a:rPr lang="en-US" altLang="ko-KR" sz="1000" b="1" dirty="0">
                <a:latin typeface="한컴산뜻돋움"/>
                <a:ea typeface="한컴산뜻돋움"/>
              </a:rPr>
              <a:t>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src</a:t>
            </a:r>
            <a:r>
              <a:rPr lang="en-US" altLang="ko-KR" sz="1000" b="1" dirty="0">
                <a:latin typeface="한컴산뜻돋움"/>
                <a:ea typeface="한컴산뜻돋움"/>
              </a:rPr>
              <a:t>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contextPath</a:t>
            </a:r>
            <a:r>
              <a:rPr lang="en-US" altLang="ko-KR" sz="1000" b="1" dirty="0">
                <a:latin typeface="한컴산뜻돋움"/>
                <a:ea typeface="한컴산뜻돋움"/>
              </a:rPr>
              <a:t>}/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download.do?imageFileName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=${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article.imageFileName</a:t>
            </a:r>
            <a:r>
              <a:rPr lang="en-US" altLang="ko-KR" sz="1000" b="1" dirty="0">
                <a:latin typeface="한컴산뜻돋움"/>
                <a:ea typeface="한컴산뜻돋움"/>
              </a:rPr>
              <a:t>}&amp;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articleNO</a:t>
            </a:r>
            <a:r>
              <a:rPr lang="en-US" altLang="ko-KR" sz="1000" b="1" dirty="0">
                <a:latin typeface="한컴산뜻돋움"/>
                <a:ea typeface="한컴산뜻돋움"/>
              </a:rPr>
              <a:t>=${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article.articleNO</a:t>
            </a:r>
            <a:r>
              <a:rPr lang="en-US" altLang="ko-KR" sz="1000" b="1" dirty="0">
                <a:latin typeface="한컴산뜻돋움"/>
                <a:ea typeface="한컴산뜻돋움"/>
              </a:rPr>
              <a:t> }"   id="preview"  /&gt;&lt;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br</a:t>
            </a:r>
            <a:r>
              <a:rPr lang="en-US" altLang="ko-KR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&lt;/td&gt;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&lt;input  type="file"  name="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" id="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i_imageFileName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  disabled   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onchange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readURL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(this);"  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&lt;/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c:if</a:t>
            </a:r>
            <a:r>
              <a:rPr lang="en-US" altLang="ko-KR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&lt;td width="20%" align="center"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bgcolor</a:t>
            </a:r>
            <a:r>
              <a:rPr lang="en-US" altLang="ko-KR" sz="1000" b="1" dirty="0">
                <a:latin typeface="한컴산뜻돋움"/>
                <a:ea typeface="한컴산뜻돋움"/>
              </a:rPr>
              <a:t>="#FF9933"&gt;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  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등록일자</a:t>
            </a:r>
            <a:endParaRPr lang="en-US" altLang="ko-KR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&lt;/td&gt;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&lt;td&gt;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 &lt;input type=text value="&lt;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fmt:formatDate</a:t>
            </a:r>
            <a:r>
              <a:rPr lang="en-US" altLang="ko-KR" sz="1000" b="1" dirty="0">
                <a:latin typeface="한컴산뜻돋움"/>
                <a:ea typeface="한컴산뜻돋움"/>
              </a:rPr>
              <a:t> value="${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article.writeDate</a:t>
            </a:r>
            <a:r>
              <a:rPr lang="en-US" altLang="ko-KR" sz="1000" b="1" dirty="0">
                <a:latin typeface="한컴산뜻돋움"/>
                <a:ea typeface="한컴산뜻돋움"/>
              </a:rPr>
              <a:t>}" /&gt;" 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000" b="1" dirty="0"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&lt;/td&gt;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&lt;tr   id="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tr_btn_modify</a:t>
            </a:r>
            <a:r>
              <a:rPr lang="en-US" altLang="ko-KR" sz="1000" b="1" dirty="0">
                <a:latin typeface="한컴산뜻돋움"/>
                <a:ea typeface="한컴산뜻돋움"/>
              </a:rPr>
              <a:t>" 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&lt;td 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colspan</a:t>
            </a:r>
            <a:r>
              <a:rPr lang="en-US" altLang="ko-KR" sz="1000" b="1" dirty="0">
                <a:latin typeface="한컴산뜻돋움"/>
                <a:ea typeface="한컴산뜻돋움"/>
              </a:rPr>
              <a:t>="2"   align="center" &gt;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    &lt;input type=button value="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수정하기</a:t>
            </a:r>
            <a:r>
              <a:rPr lang="en-US" altLang="ko-KR" sz="1000" b="1" dirty="0">
                <a:latin typeface="한컴산뜻돋움"/>
                <a:ea typeface="한컴산뜻돋움"/>
              </a:rPr>
              <a:t>"   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onClick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fn_modify_article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frmArticle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)" </a:t>
            </a:r>
            <a:r>
              <a:rPr lang="en-US" altLang="ko-KR" sz="1000" b="1" dirty="0">
                <a:latin typeface="한컴산뜻돋움"/>
                <a:ea typeface="한컴산뜻돋움"/>
              </a:rPr>
              <a:t> &gt;</a:t>
            </a:r>
            <a:r>
              <a:rPr lang="ko-KR" altLang="en-US" sz="1000" b="1" dirty="0">
                <a:latin typeface="한컴산뜻돋움"/>
                <a:ea typeface="한컴산뜻돋움"/>
              </a:rPr>
              <a:t>  </a:t>
            </a:r>
            <a:r>
              <a:rPr lang="en-US" altLang="ko-KR" sz="1000" b="1" dirty="0">
                <a:latin typeface="한컴산뜻돋움"/>
                <a:ea typeface="한컴산뜻돋움"/>
              </a:rPr>
              <a:t>//</a:t>
            </a:r>
            <a:r>
              <a:rPr lang="ko-KR" altLang="en-US" sz="1000" b="1" dirty="0">
                <a:latin typeface="한컴산뜻돋움"/>
                <a:ea typeface="한컴산뜻돋움"/>
              </a:rPr>
              <a:t> 추후 </a:t>
            </a:r>
            <a:r>
              <a:rPr lang="en-US" altLang="ko-KR" sz="1000" b="1" dirty="0">
                <a:latin typeface="한컴산뜻돋움"/>
                <a:ea typeface="한컴산뜻돋움"/>
              </a:rPr>
              <a:t>‘</a:t>
            </a:r>
            <a:r>
              <a:rPr lang="ko-KR" altLang="en-US" sz="1000" b="1" dirty="0">
                <a:latin typeface="한컴산뜻돋움"/>
                <a:ea typeface="한컴산뜻돋움"/>
              </a:rPr>
              <a:t>수정반영하기</a:t>
            </a:r>
            <a:r>
              <a:rPr lang="en-US" altLang="ko-KR" sz="1000" b="1" dirty="0">
                <a:latin typeface="한컴산뜻돋움"/>
                <a:ea typeface="한컴산뜻돋움"/>
              </a:rPr>
              <a:t>’</a:t>
            </a:r>
            <a:r>
              <a:rPr lang="ko-KR" altLang="en-US" sz="1000" b="1" dirty="0">
                <a:latin typeface="한컴산뜻돋움"/>
                <a:ea typeface="한컴산뜻돋움"/>
              </a:rPr>
              <a:t>로 수정예정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                &lt;input type=button value="</a:t>
            </a:r>
            <a:r>
              <a:rPr lang="en-US" altLang="ko-KR" sz="1000" b="1" dirty="0" err="1">
                <a:latin typeface="한컴산뜻돋움"/>
                <a:ea typeface="한컴산뜻돋움"/>
              </a:rPr>
              <a:t>취소</a:t>
            </a:r>
            <a:r>
              <a:rPr lang="en-US" altLang="ko-KR" sz="1000" b="1" dirty="0">
                <a:latin typeface="한컴산뜻돋움"/>
                <a:ea typeface="한컴산뜻돋움"/>
              </a:rPr>
              <a:t>"  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onClick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backToList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frmArticle</a:t>
            </a:r>
            <a:r>
              <a:rPr lang="en-US" altLang="ko-KR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)"</a:t>
            </a:r>
            <a:r>
              <a:rPr lang="en-US" altLang="ko-KR" sz="1000" b="1" dirty="0">
                <a:latin typeface="한컴산뜻돋움"/>
                <a:ea typeface="한컴산뜻돋움"/>
              </a:rPr>
              <a:t>&gt;  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	   &lt;/td&gt;   </a:t>
            </a:r>
          </a:p>
          <a:p>
            <a:pPr>
              <a:defRPr/>
            </a:pPr>
            <a:r>
              <a:rPr lang="en-US" altLang="ko-KR" sz="1000" b="1" dirty="0">
                <a:latin typeface="한컴산뜻돋움"/>
                <a:ea typeface="한컴산뜻돋움"/>
              </a:rPr>
              <a:t>  &lt;/tr&gt;   </a:t>
            </a:r>
          </a:p>
        </p:txBody>
      </p:sp>
      <p:sp>
        <p:nvSpPr>
          <p:cNvPr id="101393" name="직사각형 101380"/>
          <p:cNvSpPr txBox="1"/>
          <p:nvPr/>
        </p:nvSpPr>
        <p:spPr>
          <a:xfrm>
            <a:off x="1795770" y="1749138"/>
            <a:ext cx="6492876" cy="539927"/>
          </a:xfrm>
          <a:prstGeom prst="rect">
            <a:avLst/>
          </a:prstGeom>
          <a:ln w="12700" cap="flat" cmpd="sng">
            <a:solidFill>
              <a:schemeClr val="accent2">
                <a:alpha val="100000"/>
              </a:schemeClr>
            </a:solidFill>
            <a:prstDash val="sysDash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input type="file"&gt;  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로컬 컴퓨터의 파일을 선택하는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form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요소.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form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요소들은 &lt;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form&gt;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태그 없이 사용할 수도 있다. 이런 경우, 주로 웹 서버에 전송하지 않고 자바스크립트 코드에서 사용자의 입력을 받는 목적으로 사용한다.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E14489D-14C2-980B-9501-76E287A13B65}"/>
              </a:ext>
            </a:extLst>
          </p:cNvPr>
          <p:cNvSpPr/>
          <p:nvPr/>
        </p:nvSpPr>
        <p:spPr>
          <a:xfrm>
            <a:off x="6057900" y="4787900"/>
            <a:ext cx="55245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3968-68F8-72C0-C40B-2BF63E127007}"/>
              </a:ext>
            </a:extLst>
          </p:cNvPr>
          <p:cNvSpPr txBox="1"/>
          <p:nvPr/>
        </p:nvSpPr>
        <p:spPr>
          <a:xfrm>
            <a:off x="5820289" y="5645628"/>
            <a:ext cx="158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다음</a:t>
            </a:r>
            <a:r>
              <a:rPr lang="en-US" altLang="ko-KR" sz="1200" b="1" dirty="0"/>
              <a:t>pt</a:t>
            </a:r>
            <a:r>
              <a:rPr lang="ko-KR" altLang="en-US" sz="1200" b="1" dirty="0"/>
              <a:t>에서 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436079"/>
            <a:ext cx="9144000" cy="252429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&lt;tr  id="tr_btn"    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&lt;td colspan=2 align="center"&gt;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  &lt;%-- &lt;c:if test="${member.id == article.id }"&gt;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       </a:t>
            </a:r>
            <a:r>
              <a:rPr lang="en-US" altLang="ko-KR" sz="1000" b="1">
                <a:latin typeface="한컴산뜻돋움"/>
                <a:ea typeface="한컴산뜻돋움"/>
              </a:rPr>
              <a:t>   &lt;input type=button value="수정하기" onClick="fn_enable(this.form)"&gt;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           </a:t>
            </a:r>
            <a:r>
              <a:rPr lang="en-US" altLang="ko-KR" sz="1000" b="1">
                <a:latin typeface="한컴산뜻돋움"/>
                <a:ea typeface="한컴산뜻돋움"/>
              </a:rPr>
              <a:t>&lt;input type=button value="삭제하기" onClick="fn_remove_article('${contextPath}/board/removeArticle.do', ${article.articleNO})"&gt;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	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 &lt;/c:if&gt; --%&gt;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	  &lt;input type=button value="수정하기"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onClick="fn_enable(this.form)"</a:t>
            </a:r>
            <a:r>
              <a:rPr lang="en-US" altLang="ko-KR" sz="1000" b="1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           </a:t>
            </a:r>
            <a:r>
              <a:rPr lang="en-US" altLang="ko-KR" sz="1000" b="1">
                <a:latin typeface="한컴산뜻돋움"/>
                <a:ea typeface="한컴산뜻돋움"/>
              </a:rPr>
              <a:t>&lt;input type=button value="삭제하기"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onClick="fn_remove_article('${contextPath}/board/removeArticle.do', ${article.articleNO})"</a:t>
            </a:r>
            <a:r>
              <a:rPr lang="en-US" altLang="ko-KR" sz="1000" b="1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	  &lt;input type=button value="리스트로 돌아가기" 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onClick="backToList(this.form)"</a:t>
            </a:r>
            <a:r>
              <a:rPr lang="en-US" altLang="ko-KR" sz="1000" b="1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	  &lt;input type=button value="답글쓰기" 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onClick="fn_reply_form('${contextPath}/board/replyForm.do', ${article.articleNO})"</a:t>
            </a:r>
            <a:r>
              <a:rPr lang="en-US" altLang="ko-KR" sz="1000" b="1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&lt;/table&gt;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&lt;/form&gt;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&lt;/html&gt;</a:t>
            </a:r>
          </a:p>
        </p:txBody>
      </p:sp>
      <p:pic>
        <p:nvPicPr>
          <p:cNvPr id="101393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657660" y="3189839"/>
            <a:ext cx="2837812" cy="3249889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23911" y="1234455"/>
            <a:ext cx="6352397" cy="55683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371600"/>
            <a:ext cx="7504043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/board/listArticles.do</a:t>
            </a:r>
            <a:r>
              <a:rPr lang="ko-KR" altLang="en-US" sz="1200">
                <a:latin typeface="+mj-ea"/>
                <a:ea typeface="+mj-ea"/>
              </a:rPr>
              <a:t>로 글 목록창을 요청하여 글 제목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상품 후기입니다</a:t>
            </a:r>
            <a:r>
              <a:rPr lang="en-US" altLang="ko-KR" sz="1200">
                <a:latin typeface="+mj-ea"/>
                <a:ea typeface="+mj-ea"/>
              </a:rPr>
              <a:t>.)</a:t>
            </a:r>
            <a:r>
              <a:rPr lang="ko-KR" altLang="en-US" sz="1200">
                <a:latin typeface="+mj-ea"/>
                <a:ea typeface="+mj-ea"/>
              </a:rPr>
              <a:t>을 클릭하세요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>
              <a:defRPr/>
            </a:pPr>
            <a:r>
              <a:rPr lang="ko-KR" altLang="en-US" sz="1200">
                <a:latin typeface="+mj-ea"/>
                <a:ea typeface="+mj-ea"/>
              </a:rPr>
              <a:t>   그러면 </a:t>
            </a:r>
            <a:r>
              <a:rPr lang="en-US" altLang="ko-KR" sz="1200">
                <a:latin typeface="+mj-ea"/>
                <a:ea typeface="+mj-ea"/>
              </a:rPr>
              <a:t>/board/viewArticle.do?articleNO=7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23189" y="1833265"/>
            <a:ext cx="6502493" cy="1922767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3071191" y="2046501"/>
            <a:ext cx="735495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38392"/>
            <a:ext cx="8344729" cy="2651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&lt;c:choose&gt;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&lt;c:when test='${article.level &gt; 1 }'&gt;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&lt;c:forEach begin="1" end="${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.level }" step="1"&gt;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  &lt;span style="padding-left:20px"&gt;&lt;/span&gt;  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&lt;/c:forEach&gt;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&lt;span style="font-size:12px;"&gt;[답변]&lt;/span&gt;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&lt;a class='cls1' </a:t>
            </a:r>
            <a:r>
              <a:rPr lang="en-US" altLang="ko-KR" sz="1200" b="1">
                <a:latin typeface="한컴산뜻돋움"/>
                <a:ea typeface="한컴산뜻돋움"/>
              </a:rPr>
              <a:t>h</a:t>
            </a:r>
            <a:r>
              <a:rPr lang="ko-KR" altLang="en-US" sz="1200" b="1">
                <a:latin typeface="한컴산뜻돋움"/>
                <a:ea typeface="한컴산뜻돋움"/>
              </a:rPr>
              <a:t>ref=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#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ko-KR" altLang="en-US" sz="1200" b="1">
                <a:latin typeface="한컴산뜻돋움"/>
                <a:ea typeface="한컴산뜻돋움"/>
              </a:rPr>
              <a:t>&gt;${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.title}&lt;/a&gt;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&lt;/c:when&gt;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&lt;c:otherwise&gt;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&lt;a class='cls1' href=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#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lang="ko-KR" altLang="en-US" sz="1200" b="1">
                <a:latin typeface="한컴산뜻돋움"/>
                <a:ea typeface="한컴산뜻돋움"/>
              </a:rPr>
              <a:t>&gt;${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</a:t>
            </a:r>
            <a:r>
              <a:rPr lang="ko-KR" altLang="en-US" sz="1200" b="1">
                <a:latin typeface="한컴산뜻돋움"/>
                <a:ea typeface="한컴산뜻돋움"/>
              </a:rPr>
              <a:t>.title }&lt;/a&gt;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&lt;/c:otherwise&gt;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&lt;/c:choose&gt;</a:t>
            </a:r>
          </a:p>
          <a:p>
            <a:pPr>
              <a:defRPr/>
            </a:pPr>
            <a:endParaRPr lang="en-US" altLang="ko-KR" sz="1200">
              <a:latin typeface="한컴산뜻돋움"/>
              <a:ea typeface="한컴산뜻돋움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1740" y="3894896"/>
            <a:ext cx="5155921" cy="266038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${contextPath}/board/viewArticle.do?articleNO=${article.articleNO}</a:t>
            </a:r>
            <a:endParaRPr lang="en-US" altLang="ko-KR" sz="1200" b="1"/>
          </a:p>
        </p:txBody>
      </p:sp>
      <p:sp>
        <p:nvSpPr>
          <p:cNvPr id="10" name="자유형: 도형 9"/>
          <p:cNvSpPr/>
          <p:nvPr/>
        </p:nvSpPr>
        <p:spPr>
          <a:xfrm>
            <a:off x="5354372" y="4142263"/>
            <a:ext cx="186069" cy="799941"/>
          </a:xfrm>
          <a:custGeom>
            <a:avLst/>
            <a:gdLst>
              <a:gd name="connsiteX0" fmla="*/ 185658 w 186069"/>
              <a:gd name="connsiteY0" fmla="*/ -4064 h 799941"/>
              <a:gd name="connsiteX1" fmla="*/ -701 w 186069"/>
              <a:gd name="connsiteY1" fmla="*/ 803490 h 79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069" h="799941">
                <a:moveTo>
                  <a:pt x="185658" y="-4064"/>
                </a:moveTo>
                <a:cubicBezTo>
                  <a:pt x="154597" y="130527"/>
                  <a:pt x="30358" y="668897"/>
                  <a:pt x="-701" y="803490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5146605" y="5080346"/>
            <a:ext cx="341657" cy="36604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#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085" y="3850583"/>
            <a:ext cx="2453720" cy="27183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listArticles.jsp 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95738" y="1391479"/>
            <a:ext cx="7603432" cy="263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전달받은 글 번호로 글 정보를 조회한 후 글 상세 화면에 내용을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30731" y="1750736"/>
            <a:ext cx="3842078" cy="446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17.4.4 </a:t>
            </a:r>
            <a:r>
              <a:rPr lang="ko-KR" altLang="en-US" b="1"/>
              <a:t>글 수정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824949" y="1797872"/>
            <a:ext cx="6182139" cy="26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글 수정 기능을 구현하는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4522" y="2067340"/>
            <a:ext cx="7563678" cy="17312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에서 수정하기를 클릭해 글 정보를 표시하는 입력창들을 활성화함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글 정보와 이미지를 수정한 후 수정반영하기를 클릭해 컨트롤러에 </a:t>
            </a:r>
            <a:r>
              <a:rPr lang="en-US" altLang="ko-KR" sz="1200">
                <a:latin typeface="+mj-ea"/>
                <a:ea typeface="+mj-ea"/>
              </a:rPr>
              <a:t>/board/modArticle.do</a:t>
            </a:r>
            <a:r>
              <a:rPr lang="ko-KR" altLang="en-US" sz="1200">
                <a:latin typeface="+mj-ea"/>
                <a:ea typeface="+mj-ea"/>
              </a:rPr>
              <a:t>로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컨트롤러는 요청에 대해 </a:t>
            </a:r>
            <a:r>
              <a:rPr lang="en-US" altLang="ko-KR" sz="1200">
                <a:latin typeface="+mj-ea"/>
                <a:ea typeface="+mj-ea"/>
              </a:rPr>
              <a:t>upload() </a:t>
            </a:r>
            <a:r>
              <a:rPr lang="ko-KR" altLang="en-US" sz="1200">
                <a:latin typeface="+mj-ea"/>
                <a:ea typeface="+mj-ea"/>
              </a:rPr>
              <a:t>메서드를 이용하여 수정된 데이터를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에 저장하고 반환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컨트롤러는 수정된 데이터를 테이블에 반영한 후 </a:t>
            </a:r>
            <a:r>
              <a:rPr lang="en-US" altLang="ko-KR" sz="1200">
                <a:latin typeface="+mj-ea"/>
                <a:ea typeface="+mj-ea"/>
              </a:rPr>
              <a:t>temp </a:t>
            </a:r>
            <a:r>
              <a:rPr lang="ko-KR" altLang="en-US" sz="1200">
                <a:latin typeface="+mj-ea"/>
                <a:ea typeface="+mj-ea"/>
              </a:rPr>
              <a:t>폴더에 업로드된 수정 이미지를 글 번호 폴더로 이동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마지막으로 글 번호 폴더에 있던 원래 이미지 파일을 삭제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70991"/>
            <a:ext cx="7494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sec03.brd05 </a:t>
            </a:r>
            <a:r>
              <a:rPr lang="ko-KR" altLang="en-US" sz="1200">
                <a:latin typeface="+mj-ea"/>
                <a:ea typeface="+mj-ea"/>
              </a:rPr>
              <a:t>패키지를 만들고 글 수정 기능과 관련된 클래스를 다음과 같이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93876" y="1946771"/>
            <a:ext cx="1920240" cy="4222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29804"/>
            <a:ext cx="7635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563710"/>
            <a:ext cx="5987112" cy="5082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628605" y="3825195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0797" y="3676109"/>
            <a:ext cx="986343" cy="26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6499" name="직사각형 106498"/>
          <p:cNvSpPr txBox="1"/>
          <p:nvPr/>
        </p:nvSpPr>
        <p:spPr>
          <a:xfrm>
            <a:off x="5346988" y="1800200"/>
            <a:ext cx="3662796" cy="1097687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100"/>
              <a:t>컨트롤러에서 수정을 요청하면 </a:t>
            </a:r>
            <a:r>
              <a:rPr lang="en-US" altLang="ko-KR" sz="1100"/>
              <a:t>upload( )</a:t>
            </a:r>
            <a:r>
              <a:rPr lang="ko-KR" altLang="en-US" sz="1100"/>
              <a:t>를 이용해 수정 데이터를 </a:t>
            </a:r>
            <a:r>
              <a:rPr lang="en-US" altLang="ko-KR" sz="1100"/>
              <a:t>Map</a:t>
            </a:r>
            <a:r>
              <a:rPr lang="ko-KR" altLang="en-US" sz="1100"/>
              <a:t>으로 가져온다. </a:t>
            </a:r>
            <a:r>
              <a:rPr lang="en-US" altLang="ko-KR" sz="1100"/>
              <a:t>Map</a:t>
            </a:r>
            <a:r>
              <a:rPr lang="ko-KR" altLang="en-US" sz="1100"/>
              <a:t>의 데이터를 다시 </a:t>
            </a:r>
            <a:r>
              <a:rPr lang="en-US" altLang="ko-KR" sz="1100"/>
              <a:t>ArticleVO</a:t>
            </a:r>
            <a:r>
              <a:rPr lang="ko-KR" altLang="en-US" sz="1100"/>
              <a:t>객체의 속성에 저장한 후 </a:t>
            </a:r>
            <a:r>
              <a:rPr lang="en-US" altLang="ko-KR" sz="1100"/>
              <a:t>SQL</a:t>
            </a:r>
            <a:r>
              <a:rPr lang="ko-KR" altLang="en-US" sz="1100"/>
              <a:t>문으로 전달하여 수정 데이터를 반영한다. 마지막으로 </a:t>
            </a:r>
            <a:r>
              <a:rPr lang="en-US" altLang="ko-KR" sz="1100"/>
              <a:t>temp</a:t>
            </a:r>
            <a:r>
              <a:rPr lang="ko-KR" altLang="en-US" sz="1100"/>
              <a:t>폴더에 업로드된 수정 이미지를 다시 글번호 폴더로 이동하고 글번호 폴더의 원래 이미지를 삭제한다.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72809" y="1536872"/>
            <a:ext cx="5561151" cy="27044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21939" y="1560444"/>
            <a:ext cx="6296922" cy="43533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474179"/>
            <a:ext cx="9144000" cy="5753266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sec03.brd05;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@WebServlet("/board/*")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BoardController extends HttpServlet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static String ARTICLE_IMAGE_REPO = "C:\\board\\article_image";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BoardService boardService;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ArticleVO articleVO;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init(ServletConfig config) throws ServletException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boardService = new BoardService();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articleVO = new ArticleVO();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doGet(HttpServletRequest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protected void doPost(HttpServletRequest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doHandle(request,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void doHandle(HttpServletRequest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nextPage = "";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response.setContentType("text/html; charset=utf-8");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action = request.getPathInfo();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System.out.println("action:" + action);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144779"/>
            <a:ext cx="9144000" cy="667321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List&lt;ArticleVO&gt; articlesList = new ArrayList&lt;ArticleVO&gt;();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if (action == null)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articlesList = boardService.listArticles();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request.setAttribute("articlesList", articlesList);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"/board04/listArticles.jsp";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else if (action.equals("/listArticles.do"))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articlesList = boardService.listArticles();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request.setAttribute("articlesList", articlesList);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"/board04/listArticles.jsp";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else if (action.equals("/articleForm.do"))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"/board04/articleForm.jsp";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else if (action.equals("/addArticle.do"))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int articleNO = 0;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Map&lt;String, String&gt; articleMap = upload(request, response);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title = articleMap.get("title");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content = articleMap.get("content");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articleVO.setParentNO(0);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articleVO.setId("hong");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articleVO.setTitle(title);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articleVO.setContent(content);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articleVO.setImageFileName(imageFileName);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articleNO = boardService.addArticle(articleVO);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if (imageFileName != null &amp;&amp; imageFileName.length() != 0)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destDir.mkdirs();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srcFile.delete();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PrintWriter pw = response.getWriter();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pw.print("&lt;script&gt;" + "  alert('새글을 추가했습니다.');" + " location.href='" + request.getContextPath()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+ "/board/listArticles.do';" + "&lt;/script&gt;");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return;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152400"/>
            <a:ext cx="9144000" cy="666559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else if (action.equals("/viewArticle.do"))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articleNO = request.getParameter("articleNO");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articleVO = boardService.viewArticle(Integer.parseInt(articleNO));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request.setAttribute("article", articleVO);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"/board04/viewArticle.jsp";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} else if (action.equals("/modArticle.do"))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Map&lt;String, String&gt; articleMap =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upload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(request, response);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int articleNO = Integer.parseInt(articleMap.get("articleNO"));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articleVO.setArticleNO(articleNO);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articleVO.setParentNO(0);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articleVO.setId("hong");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boardService.modArticle(articleVO);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if (imageFileName != null &amp;&amp; imageFileName.length() != 0) {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String originalFileName = articleMap.get("originalFileName");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destDir.mkdirs();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File oldFile = new File(ARTICLE_IMAGE_REPO + "\\" + articleNO + "\\" + originalFileName);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oldFile.delete();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}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pw.print("&lt;script&gt;" + "  alert('글을 수정했습니다.');" + " location.href='" + request.getContextPath()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		+ "/board/viewArticle.do?articleNO=" + articleNO + "';" + "&lt;/script&gt;");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		return;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}else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nextPage = "/board04/listArticles.jsp";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487638" y="545616"/>
            <a:ext cx="8096250" cy="5396079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sec01.ex01;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MemberDAO 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List&lt;MemberVO&gt; listMembers()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List&lt;MemberVO&gt; membersList = new ArrayList();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 = dataFactory.getConnection();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query = "select * from  t_member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order by joinDate desc</a:t>
            </a: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System.out.println(query);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 = conn.prepareStatement(query);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ResultSet rs = pstmt.executeQuery();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while (rs.next())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id = rs.getString("id");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pwd = rs.getString("pwd");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name = rs.getString("name");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String email = rs.getString("email");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Date joinDate = rs.getDate("joinDate");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MemberVO memberVO =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new MemberVO(id, pwd, name, email, joinDate);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membersList.add(memberVO);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rs.close();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(SQLException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membersList;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358064"/>
            <a:ext cx="9144000" cy="6129172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RequestDispatcher</a:t>
            </a:r>
            <a:r>
              <a:rPr lang="en-US" altLang="ko-KR" sz="1200" b="1" dirty="0">
                <a:latin typeface="한컴산뜻돋움"/>
                <a:ea typeface="한컴산뜻돋움"/>
              </a:rPr>
              <a:t> dispatch =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request.getRequestDispatcher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nextPage</a:t>
            </a:r>
            <a:r>
              <a:rPr lang="en-US" altLang="ko-KR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dispatch.forward</a:t>
            </a:r>
            <a:r>
              <a:rPr lang="en-US" altLang="ko-KR" sz="1200" b="1" dirty="0">
                <a:latin typeface="한컴산뜻돋움"/>
                <a:ea typeface="한컴산뜻돋움"/>
              </a:rPr>
              <a:t>(request, response);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e.printStackTrace</a:t>
            </a:r>
            <a:r>
              <a:rPr lang="en-US" altLang="ko-KR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private Map&lt;String, String&gt;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upload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HttpServletRequest</a:t>
            </a:r>
            <a:r>
              <a:rPr lang="en-US" altLang="ko-KR" sz="1200" b="1" dirty="0">
                <a:latin typeface="한컴산뜻돋움"/>
                <a:ea typeface="한컴산뜻돋움"/>
              </a:rPr>
              <a:t> request,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HttpServletResponse</a:t>
            </a:r>
            <a:r>
              <a:rPr lang="en-US" altLang="ko-KR" sz="1200" b="1" dirty="0">
                <a:latin typeface="한컴산뜻돋움"/>
                <a:ea typeface="한컴산뜻돋움"/>
              </a:rPr>
              <a:t> response)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throws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ServletException</a:t>
            </a:r>
            <a:r>
              <a:rPr lang="en-US" altLang="ko-KR" sz="1200" b="1" dirty="0">
                <a:latin typeface="한컴산뜻돋움"/>
                <a:ea typeface="한컴산뜻돋움"/>
              </a:rPr>
              <a:t>,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IOException</a:t>
            </a:r>
            <a:r>
              <a:rPr lang="en-US" altLang="ko-KR" sz="1200" b="1" dirty="0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Map&lt;String, String&gt;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articleMap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= new HashMap&lt;String, String&gt;();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String encoding = "utf-8";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File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currentDirPath</a:t>
            </a:r>
            <a:r>
              <a:rPr lang="en-US" altLang="ko-KR" sz="1200" b="1" dirty="0">
                <a:latin typeface="한컴산뜻돋움"/>
                <a:ea typeface="한컴산뜻돋움"/>
              </a:rPr>
              <a:t> = new File(ARTICLE_IMAGE_REPO);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DiskFileItemFactory</a:t>
            </a:r>
            <a:r>
              <a:rPr lang="en-US" altLang="ko-KR" sz="1200" b="1" dirty="0">
                <a:latin typeface="한컴산뜻돋움"/>
                <a:ea typeface="한컴산뜻돋움"/>
              </a:rPr>
              <a:t> factory = new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DiskFileItemFactory</a:t>
            </a:r>
            <a:r>
              <a:rPr lang="en-US" altLang="ko-KR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factory.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setRepository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currentDirPath</a:t>
            </a:r>
            <a:r>
              <a:rPr lang="en-US" altLang="ko-KR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factory.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setSizeThreshold</a:t>
            </a:r>
            <a:r>
              <a:rPr lang="en-US" altLang="ko-KR" sz="1200" b="1" dirty="0">
                <a:latin typeface="한컴산뜻돋움"/>
                <a:ea typeface="한컴산뜻돋움"/>
              </a:rPr>
              <a:t>(1024 * 1024);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ServletFileUpload</a:t>
            </a:r>
            <a:r>
              <a:rPr lang="en-US" altLang="ko-KR" sz="1200" b="1" dirty="0">
                <a:latin typeface="한컴산뜻돋움"/>
                <a:ea typeface="한컴산뜻돋움"/>
              </a:rPr>
              <a:t> upload = new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ServletFileUpload</a:t>
            </a:r>
            <a:r>
              <a:rPr lang="en-US" altLang="ko-KR" sz="1200" b="1" dirty="0">
                <a:latin typeface="한컴산뜻돋움"/>
                <a:ea typeface="한컴산뜻돋움"/>
              </a:rPr>
              <a:t>(factory);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List items =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upload.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parseRequest</a:t>
            </a:r>
            <a:r>
              <a:rPr lang="en-US" altLang="ko-KR" sz="1200" b="1" dirty="0">
                <a:latin typeface="한컴산뜻돋움"/>
                <a:ea typeface="한컴산뜻돋움"/>
              </a:rPr>
              <a:t>(request);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for (int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</a:t>
            </a:r>
            <a:r>
              <a:rPr lang="en-US" altLang="ko-KR" sz="1200" b="1" dirty="0">
                <a:latin typeface="한컴산뜻돋움"/>
                <a:ea typeface="한컴산뜻돋움"/>
              </a:rPr>
              <a:t> = 0;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</a:t>
            </a:r>
            <a:r>
              <a:rPr lang="en-US" altLang="ko-KR" sz="1200" b="1" dirty="0">
                <a:latin typeface="한컴산뜻돋움"/>
                <a:ea typeface="한컴산뜻돋움"/>
              </a:rPr>
              <a:t> &lt;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items.size</a:t>
            </a:r>
            <a:r>
              <a:rPr lang="en-US" altLang="ko-KR" sz="1200" b="1" dirty="0">
                <a:latin typeface="한컴산뜻돋움"/>
                <a:ea typeface="한컴산뜻돋움"/>
              </a:rPr>
              <a:t>();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</a:t>
            </a:r>
            <a:r>
              <a:rPr lang="en-US" altLang="ko-KR" sz="1200" b="1" dirty="0">
                <a:latin typeface="한컴산뜻돋움"/>
                <a:ea typeface="한컴산뜻돋움"/>
              </a:rPr>
              <a:t>++)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</a:t>
            </a:r>
            <a:r>
              <a:rPr lang="en-US" altLang="ko-KR" sz="1200" b="1" dirty="0">
                <a:latin typeface="한컴산뜻돋움"/>
                <a:ea typeface="한컴산뜻돋움"/>
              </a:rPr>
              <a:t> = 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</a:t>
            </a:r>
            <a:r>
              <a:rPr lang="en-US" altLang="ko-KR" sz="1200" b="1" dirty="0">
                <a:latin typeface="한컴산뜻돋움"/>
                <a:ea typeface="한컴산뜻돋움"/>
              </a:rPr>
              <a:t>)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items.get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</a:t>
            </a:r>
            <a:r>
              <a:rPr lang="en-US" altLang="ko-KR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if 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fileItem.isFormField</a:t>
            </a:r>
            <a:r>
              <a:rPr lang="en-US" altLang="ko-KR" sz="1200" b="1" dirty="0">
                <a:latin typeface="한컴산뜻돋움"/>
                <a:ea typeface="한컴산뜻돋움"/>
              </a:rPr>
              <a:t>())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System.out.println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fileItem.getFieldName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 + "=" +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fileItem.getString</a:t>
            </a:r>
            <a:r>
              <a:rPr lang="en-US" altLang="ko-KR" sz="1200" b="1" dirty="0">
                <a:latin typeface="한컴산뜻돋움"/>
                <a:ea typeface="한컴산뜻돋움"/>
              </a:rPr>
              <a:t>(encoding));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articleMap.put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fileItem.getFieldName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(), 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fileItem.getString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(encoding));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} else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System.out.println</a:t>
            </a:r>
            <a:r>
              <a:rPr lang="en-US" altLang="ko-KR" sz="1200" b="1" dirty="0"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파라미터명</a:t>
            </a:r>
            <a:r>
              <a:rPr lang="en-US" altLang="ko-KR" sz="1200" b="1" dirty="0">
                <a:latin typeface="한컴산뜻돋움"/>
                <a:ea typeface="한컴산뜻돋움"/>
              </a:rPr>
              <a:t>:" +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fileItem.getFieldName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//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System.out.println</a:t>
            </a:r>
            <a:r>
              <a:rPr lang="en-US" altLang="ko-KR" sz="1200" b="1" dirty="0"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파일명</a:t>
            </a:r>
            <a:r>
              <a:rPr lang="en-US" altLang="ko-KR" sz="1200" b="1" dirty="0">
                <a:latin typeface="한컴산뜻돋움"/>
                <a:ea typeface="한컴산뜻돋움"/>
              </a:rPr>
              <a:t>:" +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System.out.println</a:t>
            </a:r>
            <a:r>
              <a:rPr lang="en-US" altLang="ko-KR" sz="1200" b="1" dirty="0"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파일크기</a:t>
            </a:r>
            <a:r>
              <a:rPr lang="en-US" altLang="ko-KR" sz="1200" b="1" dirty="0">
                <a:latin typeface="한컴산뜻돋움"/>
                <a:ea typeface="한컴산뜻돋움"/>
              </a:rPr>
              <a:t>:" +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fileItem.getSize</a:t>
            </a:r>
            <a:r>
              <a:rPr lang="en-US" altLang="ko-KR" sz="1200" b="1" dirty="0">
                <a:latin typeface="한컴산뜻돋움"/>
                <a:ea typeface="한컴산뜻돋움"/>
              </a:rPr>
              <a:t>() + "bytes");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//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articleMap.put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fileItem.getFieldName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(),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if 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fileItem.getSize</a:t>
            </a:r>
            <a:r>
              <a:rPr lang="en-US" altLang="ko-KR" sz="1200" b="1" dirty="0">
                <a:latin typeface="한컴산뜻돋움"/>
                <a:ea typeface="한컴산뜻돋움"/>
              </a:rPr>
              <a:t>() &gt; 0)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	int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idx</a:t>
            </a:r>
            <a:r>
              <a:rPr lang="en-US" altLang="ko-KR" sz="1200" b="1" dirty="0">
                <a:latin typeface="한컴산뜻돋움"/>
                <a:ea typeface="한컴산뜻돋움"/>
              </a:rPr>
              <a:t> =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().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lastIndexOf</a:t>
            </a:r>
            <a:r>
              <a:rPr lang="en-US" altLang="ko-KR" sz="1200" b="1" dirty="0">
                <a:latin typeface="한컴산뜻돋움"/>
                <a:ea typeface="한컴산뜻돋움"/>
              </a:rPr>
              <a:t>("\\");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	if 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idx</a:t>
            </a:r>
            <a:r>
              <a:rPr lang="en-US" altLang="ko-KR" sz="1200" b="1" dirty="0">
                <a:latin typeface="한컴산뜻돋움"/>
                <a:ea typeface="한컴산뜻돋움"/>
              </a:rPr>
              <a:t> == -1)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idx</a:t>
            </a:r>
            <a:r>
              <a:rPr lang="en-US" altLang="ko-KR" sz="1200" b="1" dirty="0">
                <a:latin typeface="한컴산뜻돋움"/>
                <a:ea typeface="한컴산뜻돋움"/>
              </a:rPr>
              <a:t> =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fileItem.getName</a:t>
            </a:r>
            <a:r>
              <a:rPr lang="en-US" altLang="ko-KR" sz="1200" b="1" dirty="0">
                <a:latin typeface="한컴산뜻돋움"/>
                <a:ea typeface="한컴산뜻돋움"/>
              </a:rPr>
              <a:t>().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lastIndexOf</a:t>
            </a:r>
            <a:r>
              <a:rPr lang="en-US" altLang="ko-KR" sz="1200" b="1" dirty="0">
                <a:latin typeface="한컴산뜻돋움"/>
                <a:ea typeface="한컴산뜻돋움"/>
              </a:rPr>
              <a:t>("/");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		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918B0-18E2-6C35-F5AD-E03EE817A7A1}"/>
              </a:ext>
            </a:extLst>
          </p:cNvPr>
          <p:cNvSpPr txBox="1"/>
          <p:nvPr/>
        </p:nvSpPr>
        <p:spPr>
          <a:xfrm>
            <a:off x="6267450" y="5651500"/>
            <a:ext cx="274955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업로드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된 파일의 파일 이름을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Map에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imageFileName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","업로드파일이름")로 저장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8D530-1BBA-49E2-1998-C4B3F5A66917}"/>
              </a:ext>
            </a:extLst>
          </p:cNvPr>
          <p:cNvSpPr txBox="1"/>
          <p:nvPr/>
        </p:nvSpPr>
        <p:spPr>
          <a:xfrm>
            <a:off x="2740025" y="1261895"/>
            <a:ext cx="63214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img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download.do?articleNO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}&amp;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}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id="preview"  /&gt;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AD9586-9EA5-18A0-101D-40181B0A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69" y="2031144"/>
            <a:ext cx="1593932" cy="939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9CA738-CF81-4E75-DA8E-DDE7E0C784AC}"/>
              </a:ext>
            </a:extLst>
          </p:cNvPr>
          <p:cNvCxnSpPr/>
          <p:nvPr/>
        </p:nvCxnSpPr>
        <p:spPr>
          <a:xfrm>
            <a:off x="7854950" y="1446561"/>
            <a:ext cx="533400" cy="143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58ADFA-90FF-5C96-2CF2-C26735222273}"/>
              </a:ext>
            </a:extLst>
          </p:cNvPr>
          <p:cNvCxnSpPr>
            <a:cxnSpLocks/>
          </p:cNvCxnSpPr>
          <p:nvPr/>
        </p:nvCxnSpPr>
        <p:spPr>
          <a:xfrm flipH="1">
            <a:off x="7429500" y="4061488"/>
            <a:ext cx="336550" cy="48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316452-4AE9-ADE5-5BB4-071509CADF5F}"/>
              </a:ext>
            </a:extLst>
          </p:cNvPr>
          <p:cNvSpPr txBox="1"/>
          <p:nvPr/>
        </p:nvSpPr>
        <p:spPr>
          <a:xfrm>
            <a:off x="5638800" y="3240678"/>
            <a:ext cx="274955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파일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업로드로 같이 전송된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새글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관련 매개변수를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Map에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key,value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)로 저장한 후 반환하고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새글과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관련된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content를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Map에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저장</a:t>
            </a: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525CEC-4E86-DAF7-896C-B3BC7DC2CB35}"/>
              </a:ext>
            </a:extLst>
          </p:cNvPr>
          <p:cNvCxnSpPr/>
          <p:nvPr/>
        </p:nvCxnSpPr>
        <p:spPr>
          <a:xfrm flipH="1" flipV="1">
            <a:off x="6584950" y="5543550"/>
            <a:ext cx="463550" cy="10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129271" y="553526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1392" name="TextBox 101391"/>
          <p:cNvSpPr txBox="1"/>
          <p:nvPr/>
        </p:nvSpPr>
        <p:spPr>
          <a:xfrm>
            <a:off x="0" y="383070"/>
            <a:ext cx="9144000" cy="301545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String fileName = fileItem.getName().substring(idx + 1);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System.out.println("파일명:" + 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articleMap.put(fileItem.getFieldName(), fileName);</a:t>
            </a:r>
            <a:r>
              <a:rPr lang="en-US" altLang="ko-KR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                                  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 //익스플로러에서 업로드 파일의 경로 제거 후 map에 파일명 저장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File uploadFile = new File(currentDirPath + "\\temp\\" + fileName);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	fileItem.write(uploadFile);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	} // end if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	} // end if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} // end for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articleMap;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643190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BoardService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컨트롤러에서 </a:t>
            </a:r>
            <a:r>
              <a:rPr lang="en-US" altLang="ko-KR" sz="1200">
                <a:latin typeface="+mj-ea"/>
                <a:ea typeface="+mj-ea"/>
              </a:rPr>
              <a:t>modArticle() </a:t>
            </a:r>
            <a:r>
              <a:rPr lang="ko-KR" altLang="en-US" sz="1200">
                <a:latin typeface="+mj-ea"/>
                <a:ea typeface="+mj-ea"/>
              </a:rPr>
              <a:t>메서드를 호출하면 다시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BoardDAO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updateArticle() </a:t>
            </a:r>
            <a:r>
              <a:rPr lang="ko-KR" altLang="en-US" sz="1200">
                <a:latin typeface="+mj-ea"/>
                <a:ea typeface="+mj-ea"/>
              </a:rPr>
              <a:t>메서드를 호출하면서 수정 데이터를 전달합니다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4278" y="2007112"/>
            <a:ext cx="6716045" cy="13897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9571" name="TextBox 109570"/>
          <p:cNvSpPr txBox="1"/>
          <p:nvPr/>
        </p:nvSpPr>
        <p:spPr>
          <a:xfrm>
            <a:off x="0" y="3429000"/>
            <a:ext cx="9144000" cy="283062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sec03.brd05;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BoardService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ArticleVO viewArticle(int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ArticleVO article = null;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 = boardDAO.selectArticle(articleNO);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public void modArticle(ArticleVO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boardDAO.updateArticle(article);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415535"/>
            <a:ext cx="72655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20315" y="1692534"/>
            <a:ext cx="6604759" cy="4279193"/>
            <a:chOff x="461962" y="1692534"/>
            <a:chExt cx="8220075" cy="5568398"/>
          </a:xfrm>
        </p:grpSpPr>
        <p:pic>
          <p:nvPicPr>
            <p:cNvPr id="1105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1962" y="1692534"/>
              <a:ext cx="8220075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84363" y="4346282"/>
              <a:ext cx="7048500" cy="291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110596" name="직선 연결선 110595"/>
          <p:cNvCxnSpPr/>
          <p:nvPr/>
        </p:nvCxnSpPr>
        <p:spPr>
          <a:xfrm>
            <a:off x="1762125" y="5167941"/>
            <a:ext cx="4589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6210" y="1376318"/>
            <a:ext cx="6896928" cy="4751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9571" name="TextBox 109570"/>
          <p:cNvSpPr txBox="1"/>
          <p:nvPr/>
        </p:nvSpPr>
        <p:spPr>
          <a:xfrm>
            <a:off x="0" y="367665"/>
            <a:ext cx="9144000" cy="6122669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updateArticle(ArticleVO article)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articleNO = article.getArticleNO();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title = article.getTitle();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content = article.getContent();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imageFileName = article.getImageFileName();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"update t_board  set title=?,content=?";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query += ",imageFileName=?";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 수정된 이미지만 있을 때만 이미지 파일 추가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	}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query += " where articleNO=?";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pstmt.setString(1, 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pstmt.setString(2, 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pstmt.setString(3,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pstmt.setInt(4,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pstmt.setInt(3,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80931"/>
            <a:ext cx="7754298" cy="45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viewArticle.jsp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수정하기를 클릭해 </a:t>
            </a:r>
            <a:r>
              <a:rPr lang="en-US" altLang="ko-KR" sz="1200">
                <a:latin typeface="+mj-ea"/>
                <a:ea typeface="+mj-ea"/>
              </a:rPr>
              <a:t>fn_enable() </a:t>
            </a:r>
            <a:r>
              <a:rPr lang="ko-KR" altLang="en-US" sz="1200">
                <a:latin typeface="+mj-ea"/>
                <a:ea typeface="+mj-ea"/>
              </a:rPr>
              <a:t>함수를 호출하여 비활성화된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텍스트 박스를 수정할 수 있도록 활성화시킵니다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4267" y="1942596"/>
            <a:ext cx="7376814" cy="4908221"/>
            <a:chOff x="836267" y="1942596"/>
            <a:chExt cx="7376814" cy="4908221"/>
          </a:xfrm>
        </p:grpSpPr>
        <p:grpSp>
          <p:nvGrpSpPr>
            <p:cNvPr id="4" name="그룹 3"/>
            <p:cNvGrpSpPr/>
            <p:nvPr/>
          </p:nvGrpSpPr>
          <p:grpSpPr>
            <a:xfrm>
              <a:off x="836267" y="1942596"/>
              <a:ext cx="7376814" cy="4601404"/>
              <a:chOff x="273950" y="2181225"/>
              <a:chExt cx="8427138" cy="5332344"/>
            </a:xfrm>
          </p:grpSpPr>
          <p:pic>
            <p:nvPicPr>
              <p:cNvPr id="112642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442913" y="2181225"/>
                <a:ext cx="8258175" cy="2495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64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73950" y="4637019"/>
                <a:ext cx="7143750" cy="2876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152939" y="6573818"/>
              <a:ext cx="1421296" cy="2632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12644" name="그림 11264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944216" y="5657849"/>
            <a:ext cx="3333750" cy="876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112645" name="그림 112644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875658" y="5683023"/>
            <a:ext cx="2981325" cy="771525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cxnSp>
        <p:nvCxnSpPr>
          <p:cNvPr id="112646" name="직선 화살표 연결선 112645"/>
          <p:cNvCxnSpPr>
            <a:stCxn id="112644" idx="3"/>
          </p:cNvCxnSpPr>
          <p:nvPr/>
        </p:nvCxnSpPr>
        <p:spPr>
          <a:xfrm>
            <a:off x="5277966" y="6096000"/>
            <a:ext cx="416623" cy="68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49" name="그림 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6692841" y="2094098"/>
            <a:ext cx="2451159" cy="2887221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C4643C-41AF-70E5-C8B3-743A96B771C3}"/>
              </a:ext>
            </a:extLst>
          </p:cNvPr>
          <p:cNvCxnSpPr/>
          <p:nvPr/>
        </p:nvCxnSpPr>
        <p:spPr>
          <a:xfrm>
            <a:off x="5694589" y="3994150"/>
            <a:ext cx="287111" cy="222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F6B53E-7B73-334D-AAA2-76E34505F7C7}"/>
              </a:ext>
            </a:extLst>
          </p:cNvPr>
          <p:cNvCxnSpPr/>
          <p:nvPr/>
        </p:nvCxnSpPr>
        <p:spPr>
          <a:xfrm flipH="1">
            <a:off x="5060950" y="4260850"/>
            <a:ext cx="889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9511" y="1234455"/>
            <a:ext cx="6575563" cy="5285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1178293" y="1486335"/>
            <a:ext cx="6692762" cy="5082133"/>
            <a:chOff x="1178293" y="1486335"/>
            <a:chExt cx="6692762" cy="5082133"/>
          </a:xfrm>
        </p:grpSpPr>
        <p:pic>
          <p:nvPicPr>
            <p:cNvPr id="1146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78293" y="1486335"/>
              <a:ext cx="6692762" cy="4881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729409" y="6291469"/>
              <a:ext cx="12622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5ABAB-E1F4-8C2A-B71E-168223372B0A}"/>
              </a:ext>
            </a:extLst>
          </p:cNvPr>
          <p:cNvSpPr txBox="1"/>
          <p:nvPr/>
        </p:nvSpPr>
        <p:spPr>
          <a:xfrm>
            <a:off x="2826578" y="5838271"/>
            <a:ext cx="5430493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i="0" dirty="0" err="1">
                <a:solidFill>
                  <a:srgbClr val="FF0000"/>
                </a:solidFill>
                <a:effectLst/>
                <a:latin typeface="-apple-system"/>
              </a:rPr>
              <a:t>onchange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이벤트는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input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태그의 포커스를 벗어났을 때 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즉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입력이 끝났을 때</a:t>
            </a:r>
            <a:r>
              <a:rPr lang="en-US" altLang="ko-KR" sz="1100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sz="1100" b="0" i="0" dirty="0">
                <a:solidFill>
                  <a:srgbClr val="212529"/>
                </a:solidFill>
                <a:effectLst/>
                <a:latin typeface="-apple-system"/>
              </a:rPr>
              <a:t>발생하는 이벤트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0" y="22225"/>
            <a:ext cx="9144000" cy="692497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contentType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isELIgnored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prefix="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prefix="c"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request.setCharacterEncoding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pageContext.request.contextPath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&lt;title&gt;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글보기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  #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tr_btn_modify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display:none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  }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&lt;script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="http://code.jquery.com/jquery-latest.min.js"&gt;&lt;/script&gt; 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&lt;script type="text/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javascript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obj.action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}/board/listArticles.do";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obj.submit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fn_enable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i_title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i_content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i_imageFileName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tr_btn_modify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").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style.display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="block";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tr_btn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").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style.display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="none";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fn_modify_article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obj.action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}/board/modArticle.do";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obj.submit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}</a:t>
            </a:r>
          </a:p>
        </p:txBody>
      </p:sp>
      <p:sp>
        <p:nvSpPr>
          <p:cNvPr id="114694" name="TextBox 114693"/>
          <p:cNvSpPr txBox="1"/>
          <p:nvPr/>
        </p:nvSpPr>
        <p:spPr>
          <a:xfrm>
            <a:off x="3605005" y="1912247"/>
            <a:ext cx="5425110" cy="903591"/>
          </a:xfrm>
          <a:prstGeom prst="rect">
            <a:avLst/>
          </a:prstGeom>
          <a:ln>
            <a:solidFill>
              <a:schemeClr val="accent2"/>
            </a:solidFill>
            <a:prstDash val="sysDash"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&lt;tr   id="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tr_btn_modify</a:t>
            </a: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 colspan="2" 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&lt;input type=button value="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수정반영하기</a:t>
            </a: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  onClick="fn_modify_article(frmArticle)"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ko-KR" altLang="en-US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</a:t>
            </a: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&lt;input type=button value="취소"  onClick="backToList(frmArticle)"&gt;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  <a:endParaRPr lang="en-US" altLang="ko-KR" sz="900">
              <a:latin typeface="한컴산뜻돋움"/>
              <a:ea typeface="한컴산뜻돋움"/>
            </a:endParaRPr>
          </a:p>
        </p:txBody>
      </p:sp>
      <p:sp>
        <p:nvSpPr>
          <p:cNvPr id="114697" name="TextBox 114696"/>
          <p:cNvSpPr txBox="1"/>
          <p:nvPr/>
        </p:nvSpPr>
        <p:spPr>
          <a:xfrm>
            <a:off x="4955071" y="3286333"/>
            <a:ext cx="4058479" cy="1736820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  <a:prstDash val="sysDash"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&lt;tr  id="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tr_btn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&lt;td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colspan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=2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수정하기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fn_enable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삭제하기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fn_remove_article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}/board/removeArticle.do', 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리스트로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돌아가기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&lt;input type=button value="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fn_reply_form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}/board/replyForm.do', ${</a:t>
            </a:r>
            <a:r>
              <a:rPr kumimoji="0" lang="en-US" altLang="ko-KR" sz="9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ko-KR" altLang="en-US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  <a:r>
              <a:rPr kumimoji="0" lang="ko-KR" altLang="en-US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  <a:r>
              <a:rPr kumimoji="0" lang="ko-KR" altLang="en-US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9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endParaRPr kumimoji="0" lang="en-US" altLang="ko-KR" sz="900" b="0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14699" name="자유형: 도형 114698"/>
          <p:cNvSpPr/>
          <p:nvPr/>
        </p:nvSpPr>
        <p:spPr>
          <a:xfrm>
            <a:off x="5530850" y="5026132"/>
            <a:ext cx="571501" cy="619018"/>
          </a:xfrm>
          <a:custGeom>
            <a:avLst/>
            <a:gdLst>
              <a:gd name="connsiteX0" fmla="*/ 2440274 w 2437878"/>
              <a:gd name="connsiteY0" fmla="*/ -776 h 1003566"/>
              <a:gd name="connsiteX1" fmla="*/ -3095 w 2437878"/>
              <a:gd name="connsiteY1" fmla="*/ 1003490 h 100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7878" h="1003566">
                <a:moveTo>
                  <a:pt x="2440274" y="-776"/>
                </a:moveTo>
                <a:cubicBezTo>
                  <a:pt x="2033046" y="166601"/>
                  <a:pt x="404132" y="836112"/>
                  <a:pt x="-3095" y="100349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9085F-2D35-72F6-1AD6-45F9C9787C76}"/>
              </a:ext>
            </a:extLst>
          </p:cNvPr>
          <p:cNvSpPr txBox="1"/>
          <p:nvPr/>
        </p:nvSpPr>
        <p:spPr>
          <a:xfrm>
            <a:off x="5765800" y="1016878"/>
            <a:ext cx="324775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 하나로 화면 영역을 보이게 하거나 사라지게 </a:t>
            </a:r>
            <a:r>
              <a:rPr lang="ko-KR" altLang="en-US" sz="10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토클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구현</a:t>
            </a:r>
            <a:endParaRPr lang="en-US" altLang="ko-KR" sz="1000" b="1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i="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style.display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0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block, none 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번갈아 가며 바꾼다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9A309CD-A6A4-DD09-FE2B-45DA97D32F85}"/>
              </a:ext>
            </a:extLst>
          </p:cNvPr>
          <p:cNvSpPr/>
          <p:nvPr/>
        </p:nvSpPr>
        <p:spPr>
          <a:xfrm>
            <a:off x="5467350" y="2580889"/>
            <a:ext cx="1181101" cy="2848361"/>
          </a:xfrm>
          <a:custGeom>
            <a:avLst/>
            <a:gdLst>
              <a:gd name="connsiteX0" fmla="*/ 2440274 w 2437878"/>
              <a:gd name="connsiteY0" fmla="*/ -776 h 1003566"/>
              <a:gd name="connsiteX1" fmla="*/ -3095 w 2437878"/>
              <a:gd name="connsiteY1" fmla="*/ 1003490 h 100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7878" h="1003566">
                <a:moveTo>
                  <a:pt x="2440274" y="-776"/>
                </a:moveTo>
                <a:cubicBezTo>
                  <a:pt x="2033046" y="166601"/>
                  <a:pt x="404132" y="836112"/>
                  <a:pt x="-3095" y="100349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487638" y="545616"/>
            <a:ext cx="8148018" cy="4481679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void addMember(MemberVO m)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 = dataFactory.getConnection();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id = m.getId();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pwd = m.getPwd();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name = m.getName();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email = m.getEmail();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String query = "INSERT INTO t_member(id, pwd, name, email)" + " VALUES(?, ? ,? ,?)";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System.out.println(query);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 = conn.prepareStatement(query);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pstmt.setString(1, id);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pstmt.setString(2, pwd);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pstmt.setString(3, 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pstmt.setString(4, email);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pstmt.executeUpdate();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pstmt.close();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conn.close();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catch (SQLException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5747095" y="5132111"/>
            <a:ext cx="2474428" cy="26665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※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회원가입 코드 미리생성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21012" y="454350"/>
            <a:ext cx="9144000" cy="637097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fn_remove_article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url,articleNO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var form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document.createElement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("form");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form.setAttribute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("method", "post");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form.setAttribute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("action",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var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articleNOInput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document.createElement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("input");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type","hidden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("name","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("value",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form.appendChild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articleNOInput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document.body.appendChild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(form);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form.submit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(input)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if 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input.files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&amp;&amp;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input.files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[0]) {  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// files</a:t>
            </a:r>
            <a:r>
              <a:rPr kumimoji="0" lang="ko-KR" altLang="en-US" sz="1200" b="1" i="0" u="none" strike="noStrike" kern="1200" cap="none" spc="0" normalizeH="0" baseline="0" dirty="0">
                <a:latin typeface="한컴산뜻돋움"/>
                <a:ea typeface="한컴산뜻돋움"/>
              </a:rPr>
              <a:t>는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Inter"/>
              </a:rPr>
              <a:t>선택한 모든 파일을 나열하는</a:t>
            </a: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Inter"/>
              </a:rPr>
              <a:t>FileList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Inter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Inter"/>
              </a:rPr>
              <a:t>객체</a:t>
            </a:r>
            <a:endParaRPr kumimoji="0" lang="en-US" altLang="ko-KR" sz="1200" b="1" i="0" u="none" strike="noStrike" kern="1200" cap="none" spc="0" normalizeH="0" baseline="0" dirty="0"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    var reader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FileReader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();  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// </a:t>
            </a:r>
            <a:r>
              <a:rPr kumimoji="0" lang="ko-KR" altLang="en-US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업로한</a:t>
            </a:r>
            <a:r>
              <a:rPr kumimoji="0" lang="ko-KR" altLang="en-US" sz="1200" b="1" i="0" u="none" strike="noStrike" kern="1200" cap="none" spc="0" normalizeH="0" baseline="0" dirty="0">
                <a:latin typeface="한컴산뜻돋움"/>
                <a:ea typeface="한컴산뜻돋움"/>
              </a:rPr>
              <a:t> 이미지 </a:t>
            </a:r>
            <a:r>
              <a:rPr kumimoji="0" lang="ko-KR" altLang="en-US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미리보기하게</a:t>
            </a:r>
            <a:r>
              <a:rPr kumimoji="0" lang="ko-KR" altLang="en-US" sz="1200" b="1" i="0" u="none" strike="noStrike" kern="1200" cap="none" spc="0" normalizeH="0" baseline="0" dirty="0">
                <a:latin typeface="한컴산뜻돋움"/>
                <a:ea typeface="한컴산뜻돋움"/>
              </a:rPr>
              <a:t> 하는 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FileReader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>
                <a:latin typeface="한컴산뜻돋움"/>
                <a:ea typeface="한컴산뜻돋움"/>
              </a:rPr>
              <a:t>API</a:t>
            </a:r>
            <a:endParaRPr kumimoji="0" lang="en-US" altLang="ko-KR" sz="1200" b="1" i="0" u="none" strike="noStrike" kern="1200" cap="none" spc="0" normalizeH="0" baseline="0" dirty="0"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reader.onload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= function (e) {         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//  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AppleSDGothicNeo"/>
              </a:rPr>
              <a:t>파일 읽어 들이기 성공했을 때 호출되는 </a:t>
            </a:r>
            <a:r>
              <a:rPr lang="en-US" altLang="ko-KR" sz="1200" b="1" i="0" dirty="0">
                <a:solidFill>
                  <a:srgbClr val="555555"/>
                </a:solidFill>
                <a:effectLst/>
                <a:latin typeface="AppleSDGothicNeo"/>
              </a:rPr>
              <a:t>onload 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AppleSDGothicNeo"/>
              </a:rPr>
              <a:t>이벤트 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AppleSDGothicNeo"/>
              </a:rPr>
              <a:t>핸들러</a:t>
            </a:r>
            <a:endParaRPr kumimoji="0" lang="en-US" altLang="ko-KR" sz="1200" b="1" i="0" u="none" strike="noStrike" kern="1200" cap="none" spc="0" normalizeH="0" baseline="0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        $('#preview').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attr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('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',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e.target.result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);  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// &lt;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img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&gt;</a:t>
            </a:r>
            <a:r>
              <a:rPr lang="ko-KR" altLang="en-US" sz="1200" b="1" dirty="0">
                <a:latin typeface="한컴산뜻돋움"/>
                <a:ea typeface="한컴산뜻돋움"/>
              </a:rPr>
              <a:t>태그</a:t>
            </a:r>
            <a:r>
              <a:rPr lang="ko-KR" altLang="en-US" sz="1200" b="1" i="0" dirty="0">
                <a:effectLst/>
                <a:latin typeface="AppleSDGothicNeo"/>
              </a:rPr>
              <a:t>의 </a:t>
            </a:r>
            <a:r>
              <a:rPr lang="en-US" altLang="ko-KR" sz="1200" b="1" i="0" dirty="0" err="1">
                <a:effectLst/>
                <a:latin typeface="AppleSDGothicNeo"/>
              </a:rPr>
              <a:t>src</a:t>
            </a:r>
            <a:r>
              <a:rPr lang="ko-KR" altLang="en-US" sz="1200" b="1" i="0" dirty="0">
                <a:effectLst/>
                <a:latin typeface="AppleSDGothicNeo"/>
              </a:rPr>
              <a:t>속성에 읽어 들인 </a:t>
            </a:r>
            <a:r>
              <a:rPr lang="en-US" altLang="ko-KR" sz="1200" b="1" i="0" dirty="0">
                <a:effectLst/>
                <a:latin typeface="AppleSDGothicNeo"/>
              </a:rPr>
              <a:t>File</a:t>
            </a:r>
            <a:r>
              <a:rPr lang="ko-KR" altLang="en-US" sz="1200" b="1" i="0" dirty="0">
                <a:effectLst/>
                <a:latin typeface="AppleSDGothicNeo"/>
              </a:rPr>
              <a:t>내용을 지정</a:t>
            </a:r>
            <a:r>
              <a:rPr lang="ko-KR" altLang="en-US" sz="1200" i="0" dirty="0">
                <a:effectLst/>
                <a:latin typeface="AppleSDGothicNeo"/>
              </a:rPr>
              <a:t> </a:t>
            </a:r>
            <a:endParaRPr kumimoji="0" lang="en-US" altLang="ko-KR" sz="1200" i="0" u="none" strike="noStrike" kern="1200" cap="none" spc="0" normalizeH="0" baseline="0" dirty="0"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reader.readAsDataURL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input.files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[0]); 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AppleSDGothicNeo"/>
              </a:rPr>
              <a:t>//File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AppleSDGothicNeo"/>
              </a:rPr>
              <a:t>내용을 읽어 </a:t>
            </a:r>
            <a:r>
              <a:rPr lang="en-US" altLang="ko-KR" sz="1200" b="1" dirty="0" err="1">
                <a:solidFill>
                  <a:srgbClr val="333333"/>
                </a:solidFill>
                <a:latin typeface="AppleSDGothicNeo"/>
              </a:rPr>
              <a:t>D</a:t>
            </a:r>
            <a:r>
              <a:rPr lang="en-US" altLang="ko-KR" sz="1200" b="1" i="0" dirty="0" err="1">
                <a:solidFill>
                  <a:srgbClr val="333333"/>
                </a:solidFill>
                <a:effectLst/>
                <a:latin typeface="AppleSDGothicNeo"/>
              </a:rPr>
              <a:t>ataURL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AppleSDGothicNeo"/>
              </a:rPr>
              <a:t>형식의 문자열로 저장</a:t>
            </a:r>
            <a:endParaRPr kumimoji="0" lang="en-US" altLang="ko-KR" sz="1200" b="1" i="0" u="none" strike="noStrike" kern="1200" cap="none" spc="0" normalizeH="0" baseline="0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	 }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&lt;form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frmArticle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method="post"  action="${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enctype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="multipart/form-data"&gt;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&lt;table  border="0" 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width="150"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글번호</a:t>
            </a:r>
            <a:endParaRPr kumimoji="0" lang="en-US" altLang="ko-KR" sz="1200" b="1" i="0" u="none" strike="noStrike" kern="1200" cap="none" spc="0" normalizeH="0" baseline="0" dirty="0">
              <a:solidFill>
                <a:schemeClr val="accent2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</p:txBody>
      </p:sp>
      <p:sp>
        <p:nvSpPr>
          <p:cNvPr id="114693" name="TextBox 114692"/>
          <p:cNvSpPr txBox="1"/>
          <p:nvPr/>
        </p:nvSpPr>
        <p:spPr>
          <a:xfrm>
            <a:off x="5273675" y="566678"/>
            <a:ext cx="3820354" cy="193899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※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readAsDataURL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메서드는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컨텐츠를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특정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Blob (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오라클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db</a:t>
            </a:r>
            <a:r>
              <a:rPr kumimoji="0" lang="ko-KR" altLang="en-US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에서이미지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저장 필드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)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이나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File에서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읽어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오는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역할을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합니다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읽어오는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read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행위가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종료되는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경우에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readyState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의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상태가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DONE이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되며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,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loadend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이벤트가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트리거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(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자동처리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)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됩니다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.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이와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함께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인코딩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된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스트링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데이터가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result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속성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(attribute)에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담아지게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된다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e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부분은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file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인풋에서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change이벤트가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실행됐을때의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이벤트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헨들러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이다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D6952-72CF-D112-F3AD-F72DAB468EF7}"/>
              </a:ext>
            </a:extLst>
          </p:cNvPr>
          <p:cNvSpPr txBox="1"/>
          <p:nvPr/>
        </p:nvSpPr>
        <p:spPr>
          <a:xfrm>
            <a:off x="1581150" y="4508913"/>
            <a:ext cx="7385050" cy="24622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&lt;input  type="file"  name="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" id="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i_imageFileName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disabled   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onchange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readURL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(this);"   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/&gt;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4BEB152-74A7-4CDD-8D25-7A66A0F15D6F}"/>
              </a:ext>
            </a:extLst>
          </p:cNvPr>
          <p:cNvSpPr/>
          <p:nvPr/>
        </p:nvSpPr>
        <p:spPr>
          <a:xfrm>
            <a:off x="3149600" y="3692155"/>
            <a:ext cx="3632200" cy="892545"/>
          </a:xfrm>
          <a:custGeom>
            <a:avLst/>
            <a:gdLst>
              <a:gd name="connsiteX0" fmla="*/ 4076700 w 4318136"/>
              <a:gd name="connsiteY0" fmla="*/ 1305295 h 1305295"/>
              <a:gd name="connsiteX1" fmla="*/ 4057650 w 4318136"/>
              <a:gd name="connsiteY1" fmla="*/ 803645 h 1305295"/>
              <a:gd name="connsiteX2" fmla="*/ 1416050 w 4318136"/>
              <a:gd name="connsiteY2" fmla="*/ 111495 h 1305295"/>
              <a:gd name="connsiteX3" fmla="*/ 0 w 4318136"/>
              <a:gd name="connsiteY3" fmla="*/ 9895 h 130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136" h="1305295">
                <a:moveTo>
                  <a:pt x="4076700" y="1305295"/>
                </a:moveTo>
                <a:cubicBezTo>
                  <a:pt x="4288896" y="1153953"/>
                  <a:pt x="4501092" y="1002612"/>
                  <a:pt x="4057650" y="803645"/>
                </a:cubicBezTo>
                <a:cubicBezTo>
                  <a:pt x="3614208" y="604678"/>
                  <a:pt x="2092325" y="243787"/>
                  <a:pt x="1416050" y="111495"/>
                </a:cubicBezTo>
                <a:cubicBezTo>
                  <a:pt x="739775" y="-20797"/>
                  <a:pt x="369887" y="-5451"/>
                  <a:pt x="0" y="9895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C4AB0-55AC-F327-EF67-919C0A338085}"/>
              </a:ext>
            </a:extLst>
          </p:cNvPr>
          <p:cNvSpPr txBox="1"/>
          <p:nvPr/>
        </p:nvSpPr>
        <p:spPr>
          <a:xfrm>
            <a:off x="1003300" y="4874339"/>
            <a:ext cx="7962900" cy="24622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img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download.do?articleNO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}&amp;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10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id="preview"  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/&gt;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E01AF7-F0BD-C6CE-EAA7-4AB973FC9352}"/>
              </a:ext>
            </a:extLst>
          </p:cNvPr>
          <p:cNvCxnSpPr/>
          <p:nvPr/>
        </p:nvCxnSpPr>
        <p:spPr>
          <a:xfrm flipV="1">
            <a:off x="3276600" y="4006850"/>
            <a:ext cx="273050" cy="927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B5F69ED-E77A-C33D-9A0F-2DE3F92B8FC1}"/>
              </a:ext>
            </a:extLst>
          </p:cNvPr>
          <p:cNvSpPr/>
          <p:nvPr/>
        </p:nvSpPr>
        <p:spPr>
          <a:xfrm>
            <a:off x="1498600" y="2869797"/>
            <a:ext cx="6453562" cy="1651403"/>
          </a:xfrm>
          <a:custGeom>
            <a:avLst/>
            <a:gdLst>
              <a:gd name="connsiteX0" fmla="*/ 5886450 w 6453562"/>
              <a:gd name="connsiteY0" fmla="*/ 1651403 h 1651403"/>
              <a:gd name="connsiteX1" fmla="*/ 6432550 w 6453562"/>
              <a:gd name="connsiteY1" fmla="*/ 965603 h 1651403"/>
              <a:gd name="connsiteX2" fmla="*/ 5238750 w 6453562"/>
              <a:gd name="connsiteY2" fmla="*/ 375053 h 1651403"/>
              <a:gd name="connsiteX3" fmla="*/ 914400 w 6453562"/>
              <a:gd name="connsiteY3" fmla="*/ 6753 h 1651403"/>
              <a:gd name="connsiteX4" fmla="*/ 0 w 6453562"/>
              <a:gd name="connsiteY4" fmla="*/ 171853 h 165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562" h="1651403">
                <a:moveTo>
                  <a:pt x="5886450" y="1651403"/>
                </a:moveTo>
                <a:cubicBezTo>
                  <a:pt x="6213475" y="1414865"/>
                  <a:pt x="6540500" y="1178328"/>
                  <a:pt x="6432550" y="965603"/>
                </a:cubicBezTo>
                <a:cubicBezTo>
                  <a:pt x="6324600" y="752878"/>
                  <a:pt x="6158442" y="534861"/>
                  <a:pt x="5238750" y="375053"/>
                </a:cubicBezTo>
                <a:cubicBezTo>
                  <a:pt x="4319058" y="215245"/>
                  <a:pt x="1787525" y="40620"/>
                  <a:pt x="914400" y="6753"/>
                </a:cubicBezTo>
                <a:cubicBezTo>
                  <a:pt x="41275" y="-27114"/>
                  <a:pt x="20637" y="72369"/>
                  <a:pt x="0" y="171853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0" y="373379"/>
            <a:ext cx="9144000" cy="655564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type="text"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}" 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type="hidden"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width="150"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chemeClr val="accent2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작성자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2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아이디</a:t>
            </a:r>
            <a:endParaRPr kumimoji="0" lang="en-US" altLang="ko-KR" sz="1200" b="1" i="0" u="none" strike="noStrike" kern="1200" cap="none" spc="0" normalizeH="0" baseline="0" dirty="0">
              <a:solidFill>
                <a:schemeClr val="accent2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type=text value="${article.id }" name="writer" 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width="150"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제목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2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type=text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article.title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}"  name="title"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i_title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width="150"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내용</a:t>
            </a:r>
            <a:endParaRPr kumimoji="0" lang="en-US" altLang="ko-KR" sz="1200" b="1" i="0" u="none" strike="noStrike" kern="1200" cap="none" spc="0" normalizeH="0" baseline="0" dirty="0">
              <a:solidFill>
                <a:schemeClr val="accent2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rows="20" cols="60"  name="content"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i_content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disabled /&gt;${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article.content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test="${not empty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&amp;&amp;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!='null' }"&gt;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width="150" align="center"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="#FF9933"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rowspan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="2"&gt;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chemeClr val="accent2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2"/>
                </a:solidFill>
                <a:latin typeface="한컴산뜻돋움"/>
                <a:ea typeface="한컴산뜻돋움"/>
              </a:rPr>
              <a:t>이미지</a:t>
            </a:r>
            <a:endParaRPr kumimoji="0" lang="en-US" altLang="ko-KR" sz="1200" b="1" i="0" u="none" strike="noStrike" kern="1200" cap="none" spc="0" normalizeH="0" baseline="0" dirty="0">
              <a:solidFill>
                <a:schemeClr val="accent2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0" y="0"/>
            <a:ext cx="9144000" cy="692497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&lt;input  type= "hidden"  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originalFileName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download.do?articleNO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id="preview"  /&gt;&lt;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&lt;input  type="file" 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"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i_imageFileName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disabled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onchange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(this);"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&lt;td width=20% align=center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bgcolor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=#FF9933&gt;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등록일자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type=text value="&lt;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fmt:formatDate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article.writeDate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/&gt;"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 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tr_btn_modify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&lt;td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colspan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="2" 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수정반영하기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fn_modify_article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frmArticle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취소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frmArticle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tr_btn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&lt;td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colspan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=2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수정하기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fn_enable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삭제하기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fn_remove_article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}/board/removeArticle.do', 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리스트로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돌아가기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fn_reply_form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}/board/replyForm.do', 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&lt;/td&gt;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&lt;/table&gt; &lt;/form&gt;&lt;/body&gt;&lt;/html&gt;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1392126"/>
            <a:ext cx="7116417" cy="26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글 상세창에서 수정하기를 클릭해 글 정보가 표시된 텍스트 박스를 활성화시킵니다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66730" y="1669125"/>
            <a:ext cx="4154556" cy="4682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6062870"/>
            <a:ext cx="467139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451113"/>
            <a:ext cx="7692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글 정보와 이미지 파일을 수정한 후 수정반영하기를 클릭해 </a:t>
            </a:r>
            <a:r>
              <a:rPr lang="en-US" altLang="ko-KR" sz="1200">
                <a:latin typeface="+mj-ea"/>
                <a:ea typeface="+mj-ea"/>
              </a:rPr>
              <a:t>/board/modArticle.do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79064" y="1728112"/>
            <a:ext cx="4091217" cy="4764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79064" y="6281530"/>
            <a:ext cx="671640" cy="2106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381539"/>
            <a:ext cx="7434470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글 수정 후 수정된 내용으로 글 상세 화면에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15088" y="1658538"/>
            <a:ext cx="4436745" cy="5069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1170"/>
            <a:ext cx="9144000" cy="595060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  function backToList(obj){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   obj.action="${contextPath}/board/listArticles.do";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   obj.submit();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//이미지</a:t>
            </a:r>
            <a:r>
              <a:rPr lang="ko-KR" altLang="en-US" sz="1100">
                <a:latin typeface="한컴산뜻돋움"/>
                <a:ea typeface="한컴산뜻돋움"/>
              </a:rPr>
              <a:t>있</a:t>
            </a:r>
            <a:r>
              <a:rPr lang="en-US" altLang="ko-KR" sz="1100">
                <a:latin typeface="한컴산뜻돋움"/>
                <a:ea typeface="한컴산뜻돋움"/>
              </a:rPr>
              <a:t>을때 수정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</a:t>
            </a:r>
            <a:r>
              <a:rPr lang="en-US" altLang="ko-KR" sz="1100">
                <a:latin typeface="한컴산뜻돋움"/>
                <a:ea typeface="한컴산뜻돋움"/>
              </a:rPr>
              <a:t> function fn_enable(obj){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ko-KR" altLang="en-US" sz="1100">
                <a:latin typeface="한컴산뜻돋움"/>
                <a:ea typeface="한컴산뜻돋움"/>
              </a:rPr>
              <a:t> </a:t>
            </a:r>
            <a:r>
              <a:rPr lang="en-US" altLang="ko-KR" sz="1100">
                <a:latin typeface="한컴산뜻돋움"/>
                <a:ea typeface="한컴산뜻돋움"/>
              </a:rPr>
              <a:t>document.getElementById("i_title").disabled=false;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document.getElementById("i_content").disabled=false;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</a:t>
            </a: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document.getElementById("i_imageFileName").disabled=false;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document.getElementById("tr_btn_modify").style.display="block";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document.getElementById("tr_btn").style.display="none";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</a:t>
            </a:r>
            <a:r>
              <a:rPr lang="en-US" altLang="ko-KR" sz="1100">
                <a:latin typeface="한컴산뜻돋움"/>
                <a:ea typeface="한컴산뜻돋움"/>
              </a:rPr>
              <a:t> }</a:t>
            </a:r>
          </a:p>
          <a:p>
            <a:pPr>
              <a:defRPr/>
            </a:pP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//이미지없을때 수정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</a:t>
            </a:r>
            <a:r>
              <a:rPr lang="en-US" altLang="ko-KR" sz="1100">
                <a:latin typeface="한컴산뜻돋움"/>
                <a:ea typeface="한컴산뜻돋움"/>
              </a:rPr>
              <a:t> function fn_enable2(obj){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         </a:t>
            </a:r>
            <a:r>
              <a:rPr lang="en-US" altLang="ko-KR" sz="1100">
                <a:latin typeface="한컴산뜻돋움"/>
                <a:ea typeface="한컴산뜻돋움"/>
              </a:rPr>
              <a:t>document.getElementById("i_title").disabled=false;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document.getElementById("i_content").disabled=false;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document.getElementById("tr_btn_modify").style.display="block";</a:t>
            </a: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 document.getElementById("tr_btn").style.display="none";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</a:t>
            </a:r>
            <a:r>
              <a:rPr lang="en-US" altLang="ko-KR" sz="1100">
                <a:latin typeface="한컴산뜻돋움"/>
                <a:ea typeface="한컴산뜻돋움"/>
              </a:rPr>
              <a:t> }</a:t>
            </a: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                         </a:t>
            </a:r>
            <a:r>
              <a:rPr lang="en-US" altLang="ko-KR" sz="1100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&lt;tr  id="tr_btn"    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&lt;td colspan=2 align=center&gt;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&lt;!--  이미지 </a:t>
            </a:r>
            <a:r>
              <a:rPr lang="ko-KR" altLang="en-US" sz="1100">
                <a:latin typeface="한컴산뜻돋움"/>
                <a:ea typeface="한컴산뜻돋움"/>
              </a:rPr>
              <a:t>있</a:t>
            </a:r>
            <a:r>
              <a:rPr lang="en-US" altLang="ko-KR" sz="1100">
                <a:latin typeface="한컴산뜻돋움"/>
                <a:ea typeface="한컴산뜻돋움"/>
              </a:rPr>
              <a:t>을</a:t>
            </a:r>
            <a:r>
              <a:rPr lang="ko-KR" altLang="en-US" sz="1100">
                <a:latin typeface="한컴산뜻돋움"/>
                <a:ea typeface="한컴산뜻돋움"/>
              </a:rPr>
              <a:t> </a:t>
            </a:r>
            <a:r>
              <a:rPr lang="en-US" altLang="ko-KR" sz="1100">
                <a:latin typeface="한컴산뜻돋움"/>
                <a:ea typeface="한컴산뜻돋움"/>
              </a:rPr>
              <a:t>때 --&gt;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</a:t>
            </a: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&lt;c:if test="${not empty article.imageFileName &amp;&amp; article.imageFileName!='null' }"&gt; </a:t>
            </a: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100" b="1">
                <a:solidFill>
                  <a:srgbClr val="000000"/>
                </a:solidFill>
                <a:latin typeface="한컴산뜻돋움"/>
                <a:ea typeface="한컴산뜻돋움"/>
              </a:rPr>
              <a:t>   &lt;input type=button value="수정하기" onClick="fn_enable(this.form)"&gt;</a:t>
            </a: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    &lt;/c:if&gt;</a:t>
            </a: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     &lt;!--  이미지 없을</a:t>
            </a:r>
            <a:r>
              <a:rPr lang="ko-KR" altLang="en-US" sz="11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때 --&gt;</a:t>
            </a: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    &lt;c:if test="${empty article.imageFileName || article.imageFileName =='null' }"&gt; </a:t>
            </a:r>
          </a:p>
          <a:p>
            <a:pPr>
              <a:defRPr/>
            </a:pPr>
            <a:r>
              <a:rPr lang="en-US" altLang="ko-KR" sz="1100" b="1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value="수정하기" onClick="fn_enable2(this.form)"&gt;</a:t>
            </a:r>
          </a:p>
          <a:p>
            <a:pPr>
              <a:defRPr/>
            </a:pPr>
            <a:r>
              <a:rPr lang="en-US" altLang="ko-KR" sz="1100" b="1">
                <a:solidFill>
                  <a:srgbClr val="FF0000"/>
                </a:solidFill>
                <a:latin typeface="한컴산뜻돋움"/>
                <a:ea typeface="한컴산뜻돋움"/>
              </a:rPr>
              <a:t>    &lt;/c:if&gt;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 &lt;input type=button value="삭제하기" onClick="fn_remove_article('${contextPath}/board/removeArticle.do', ${article.articleNO})"&gt;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 &lt;input type=button value="리스트로 돌아가기"  onClick="backToList(this.form)"&gt;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 &lt;input type=button value="답글쓰기"  onClick="fn_reply_form('${contextPath}/board/replyForm.do', ${article.articleNO})"&gt;</a:t>
            </a: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   &lt;/td&gt;   &lt;/tr&gt;  &lt;/table&gt; &lt;/form&gt;&lt;/body&gt;&lt;/html&gt;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00657"/>
            <a:ext cx="6150665" cy="26893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※</a:t>
            </a:r>
            <a:r>
              <a:rPr lang="ko-KR" altLang="en-US" sz="1200" b="1">
                <a:latin typeface="+mj-ea"/>
                <a:ea typeface="+mj-ea"/>
              </a:rPr>
              <a:t> 이미지 파일이 없을 때 버튼 처리 문제에 대한 수강생 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강동호</a:t>
            </a:r>
            <a:r>
              <a:rPr lang="en-US" altLang="ko-KR" sz="1200" b="1">
                <a:latin typeface="+mj-ea"/>
                <a:ea typeface="+mj-ea"/>
              </a:rPr>
              <a:t>)</a:t>
            </a:r>
            <a:r>
              <a:rPr lang="ko-KR" altLang="en-US" sz="1200" b="1">
                <a:latin typeface="+mj-ea"/>
                <a:ea typeface="+mj-ea"/>
              </a:rPr>
              <a:t>이 제시한 방법</a:t>
            </a:r>
          </a:p>
        </p:txBody>
      </p:sp>
      <p:sp>
        <p:nvSpPr>
          <p:cNvPr id="9" name="화살표: 아래쪽 8"/>
          <p:cNvSpPr/>
          <p:nvPr/>
        </p:nvSpPr>
        <p:spPr>
          <a:xfrm>
            <a:off x="8366470" y="6298717"/>
            <a:ext cx="445191" cy="486603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8273290" y="6015452"/>
            <a:ext cx="652254" cy="2977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000FF"/>
                </a:solidFill>
              </a:rPr>
              <a:t>1</a:t>
            </a:r>
            <a:r>
              <a:rPr lang="ko-KR" altLang="en-US" sz="1400" b="1">
                <a:solidFill>
                  <a:srgbClr val="0000FF"/>
                </a:solidFill>
              </a:rPr>
              <a:t>차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28379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0947"/>
            <a:ext cx="9144001" cy="593794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function fn_enable(obj){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document.getElementById("i_title").disabled=false;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document.getElementById("i_content").disabled=false;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console.log(document.getElementById("originalFileName"));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if(document.getElementById("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originalFileName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") != null) 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document.getElementById("i_imageFileName").disabled=false;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}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</a:t>
            </a: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document.getElementById("tr_btn_modify").style.display="block";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document.getElementById("tr_btn").style.display="none";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&lt;input  type= "hidden"   name="originalFileName"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id="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originalFileName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value="${article.imageFileName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&lt;tr   id="tr_btn_modify"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colspan="2" 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&lt;input type=button value="수정반영하기"   onClick="fn_modify_article(frmArticle)"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&lt;input type=button value="취소"  onClick="backToList(frmArticle)"&gt;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 id="tr_btn" 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colspan=2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value="수정하기" onClick="fn_enable2(this.form)"&gt;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&lt;input type=button value="삭제하기" onClick="fn_remove_article('${contextPath}/board/removeArticle.do', ${article.articleNO})"&gt;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value="리스트로 돌아가기"  onClick="backToList(this.form)"&gt;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value="답글쓰기"  onClick="fn_reply_form('${contextPath}/board/replyForm.do', ${article.articleNO})"&gt;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&lt;/tr&gt;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 &lt;/form&gt;&lt;/body&gt;&lt;/html&gt;</a:t>
            </a:r>
            <a:endParaRPr lang="en-US" altLang="ko-KR" sz="1200" b="1">
              <a:latin typeface="한컴산뜻돋움"/>
              <a:ea typeface="한컴산뜻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1523" y="849174"/>
            <a:ext cx="652254" cy="297718"/>
          </a:xfrm>
          <a:prstGeom prst="rect">
            <a:avLst/>
          </a:prstGeom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FF"/>
                </a:solidFill>
                <a:latin typeface="Calibri"/>
                <a:ea typeface="맑은 고딕"/>
                <a:cs typeface="맑은 고딕"/>
              </a:rPr>
              <a:t>차</a:t>
            </a:r>
          </a:p>
        </p:txBody>
      </p:sp>
      <p:sp>
        <p:nvSpPr>
          <p:cNvPr id="12" name="자유형: 도형 11"/>
          <p:cNvSpPr/>
          <p:nvPr/>
        </p:nvSpPr>
        <p:spPr>
          <a:xfrm>
            <a:off x="4662668" y="1374114"/>
            <a:ext cx="1654254" cy="1158997"/>
          </a:xfrm>
          <a:custGeom>
            <a:avLst/>
            <a:gdLst>
              <a:gd name="connsiteX0" fmla="*/ -2666 w 1654254"/>
              <a:gd name="connsiteY0" fmla="*/ 1159328 h 1158997"/>
              <a:gd name="connsiteX1" fmla="*/ 1643502 w 1654254"/>
              <a:gd name="connsiteY1" fmla="*/ 279301 h 1158997"/>
              <a:gd name="connsiteX2" fmla="*/ 691002 w 1654254"/>
              <a:gd name="connsiteY2" fmla="*/ -236 h 115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254" h="1158997">
                <a:moveTo>
                  <a:pt x="-2666" y="1159328"/>
                </a:moveTo>
                <a:cubicBezTo>
                  <a:pt x="271695" y="1012657"/>
                  <a:pt x="1527891" y="472562"/>
                  <a:pt x="1643502" y="279301"/>
                </a:cubicBezTo>
                <a:cubicBezTo>
                  <a:pt x="1759113" y="86040"/>
                  <a:pt x="849752" y="46353"/>
                  <a:pt x="691002" y="-236"/>
                </a:cubicBezTo>
              </a:path>
            </a:pathLst>
          </a:custGeom>
          <a:noFill/>
          <a:ln>
            <a:solidFill>
              <a:srgbClr val="0000FF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09704" y="1382989"/>
            <a:ext cx="2734296" cy="815381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&lt;input&gt;</a:t>
            </a:r>
            <a:r>
              <a:rPr lang="ko-KR" altLang="en-US" sz="1200" b="1">
                <a:latin typeface="한컴산뜻돋움"/>
                <a:ea typeface="한컴산뜻돋움"/>
              </a:rPr>
              <a:t>태그의 속성 </a:t>
            </a:r>
            <a:r>
              <a:rPr lang="en-US" altLang="ko-KR" sz="1200" b="1">
                <a:latin typeface="한컴산뜻돋움"/>
                <a:ea typeface="한컴산뜻돋움"/>
              </a:rPr>
              <a:t>id</a:t>
            </a:r>
            <a:r>
              <a:rPr lang="ko-KR" altLang="en-US" sz="1200" b="1">
                <a:latin typeface="한컴산뜻돋움"/>
                <a:ea typeface="한컴산뜻돋움"/>
              </a:rPr>
              <a:t>는의  필요성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자바스크립트에서 사용할 때 </a:t>
            </a:r>
            <a:r>
              <a:rPr lang="en-US" altLang="ko-KR" sz="1200" b="1">
                <a:latin typeface="한컴산뜻돋움"/>
                <a:ea typeface="한컴산뜻돋움"/>
              </a:rPr>
              <a:t>name</a:t>
            </a:r>
            <a:r>
              <a:rPr lang="ko-KR" altLang="en-US" sz="1200" b="1">
                <a:latin typeface="한컴산뜻돋움"/>
                <a:ea typeface="한컴산뜻돋움"/>
              </a:rPr>
              <a:t>이</a:t>
            </a:r>
            <a:r>
              <a:rPr lang="en-US" altLang="ko-KR" sz="1200" b="1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latin typeface="한컴산뜻돋움"/>
                <a:ea typeface="한컴산뜻돋움"/>
              </a:rPr>
              <a:t>아닌 </a:t>
            </a:r>
            <a:r>
              <a:rPr lang="en-US" altLang="ko-KR" sz="1200" b="1">
                <a:latin typeface="한컴산뜻돋움"/>
                <a:ea typeface="한컴산뜻돋움"/>
              </a:rPr>
              <a:t>id</a:t>
            </a:r>
            <a:r>
              <a:rPr lang="ko-KR" altLang="en-US" sz="1200" b="1">
                <a:latin typeface="한컴산뜻돋움"/>
                <a:ea typeface="한컴산뜻돋움"/>
              </a:rPr>
              <a:t>를 인용한다</a:t>
            </a:r>
            <a:r>
              <a:rPr lang="en-US" altLang="ko-KR" sz="1200" b="1"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latin typeface="한컴산뜻돋움"/>
                <a:ea typeface="한컴산뜻돋움"/>
              </a:rPr>
              <a:t> 수강생</a:t>
            </a:r>
            <a:r>
              <a:rPr lang="en-US" altLang="ko-KR" sz="1200" b="1">
                <a:latin typeface="한컴산뜻돋움"/>
                <a:ea typeface="한컴산뜻돋움"/>
              </a:rPr>
              <a:t>(</a:t>
            </a:r>
            <a:r>
              <a:rPr lang="ko-KR" altLang="en-US" sz="1200" b="1">
                <a:latin typeface="한컴산뜻돋움"/>
                <a:ea typeface="한컴산뜻돋움"/>
              </a:rPr>
              <a:t>박경란</a:t>
            </a:r>
            <a:r>
              <a:rPr lang="en-US" altLang="ko-KR" sz="1200" b="1">
                <a:latin typeface="한컴산뜻돋움"/>
                <a:ea typeface="한컴산뜻돋움"/>
              </a:rPr>
              <a:t>)</a:t>
            </a:r>
            <a:r>
              <a:rPr lang="ko-KR" altLang="en-US" sz="1200" b="1">
                <a:latin typeface="한컴산뜻돋움"/>
                <a:ea typeface="한컴산뜻돋움"/>
              </a:rPr>
              <a:t>의 탐색으로 인한 발견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17.4.5 </a:t>
            </a:r>
            <a:r>
              <a:rPr lang="ko-KR" altLang="en-US" b="1"/>
              <a:t>글 삭제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664147" y="1787932"/>
            <a:ext cx="6082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+mj-ea"/>
                <a:ea typeface="+mj-ea"/>
              </a:rPr>
              <a:t>글 삭제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5313" y="2035115"/>
            <a:ext cx="7345017" cy="90620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에서 삭제하기를 클릭하면 </a:t>
            </a:r>
            <a:r>
              <a:rPr lang="en-US" altLang="ko-KR" sz="1200">
                <a:latin typeface="+mj-ea"/>
                <a:ea typeface="+mj-ea"/>
              </a:rPr>
              <a:t>/board/removeArticle.do</a:t>
            </a:r>
            <a:r>
              <a:rPr lang="ko-KR" altLang="en-US" sz="1200">
                <a:latin typeface="+mj-ea"/>
                <a:ea typeface="+mj-ea"/>
              </a:rPr>
              <a:t>로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컨트롤러에서는 글 상세창에서 전달받은 글 번호에 대한 글과 이에 관련된 자식 글들을 삭제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>
                <a:latin typeface="+mj-ea"/>
                <a:ea typeface="+mj-ea"/>
              </a:rPr>
              <a:t>삭제된 글에 대한 이미지 파일 저장 폴더도 삭제합니다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44218" y="3410265"/>
            <a:ext cx="6569765" cy="17715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8787" name="순서도: 처리 118786"/>
          <p:cNvSpPr/>
          <p:nvPr/>
        </p:nvSpPr>
        <p:spPr>
          <a:xfrm>
            <a:off x="4416701" y="4355616"/>
            <a:ext cx="2065475" cy="227771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26165" y="1520687"/>
            <a:ext cx="740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sec04.brd06 </a:t>
            </a:r>
            <a:r>
              <a:rPr lang="ko-KR" altLang="en-US" sz="1200">
                <a:latin typeface="+mj-ea"/>
                <a:ea typeface="+mj-ea"/>
              </a:rPr>
              <a:t>패키지를 만들고 다음과 같이 삭제 기능 자바 클래스와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59901" y="1870751"/>
            <a:ext cx="1951990" cy="4627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122247" y="563880"/>
            <a:ext cx="6400800" cy="521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웹 애플리케이션 모델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7" y="1530626"/>
            <a:ext cx="5387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웹 애플리케이션 모델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227" y="1807625"/>
            <a:ext cx="6977269" cy="6383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애플리케이션 개발시 일반적으로 많이 사용하는 표준화된 소스 구조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모델의 종류에는 모델</a:t>
            </a:r>
            <a:r>
              <a:rPr lang="en-US" altLang="ko-KR" sz="1200">
                <a:latin typeface="+mj-ea"/>
                <a:ea typeface="+mj-ea"/>
              </a:rPr>
              <a:t>1</a:t>
            </a:r>
            <a:r>
              <a:rPr lang="ko-KR" altLang="en-US" sz="1200">
                <a:latin typeface="+mj-ea"/>
                <a:ea typeface="+mj-ea"/>
              </a:rPr>
              <a:t>과 모델</a:t>
            </a:r>
            <a:r>
              <a:rPr lang="en-US" altLang="ko-KR" sz="1200">
                <a:latin typeface="+mj-ea"/>
                <a:ea typeface="+mj-ea"/>
              </a:rPr>
              <a:t>2</a:t>
            </a:r>
            <a:r>
              <a:rPr lang="ko-KR" altLang="en-US" sz="1200">
                <a:latin typeface="+mj-ea"/>
                <a:ea typeface="+mj-ea"/>
              </a:rPr>
              <a:t>가 있음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73476" y="1281499"/>
            <a:ext cx="6669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92043" y="1558498"/>
            <a:ext cx="5276094" cy="5200111"/>
            <a:chOff x="1003852" y="1769028"/>
            <a:chExt cx="6907696" cy="8017911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23730" y="1769028"/>
              <a:ext cx="6783250" cy="3442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003852" y="5181808"/>
              <a:ext cx="6907696" cy="4605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76470" y="1402065"/>
            <a:ext cx="7583554" cy="26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02726" y="1679064"/>
            <a:ext cx="5931043" cy="5059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532997" y="2672256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5189" y="2523170"/>
            <a:ext cx="986343" cy="2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2939" y="1586710"/>
            <a:ext cx="6500605" cy="14931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4692" name="TextBox 114691"/>
          <p:cNvSpPr txBox="1"/>
          <p:nvPr/>
        </p:nvSpPr>
        <p:spPr>
          <a:xfrm>
            <a:off x="0" y="403361"/>
            <a:ext cx="9144000" cy="539670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pw.print("&lt;script&gt;" + "  alert('글을 수정했습니다.');"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+ "/board/viewArticle.do?articleNO=" + articleNO + "';"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} else if (action.equals("/removeArticle.do"))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int articleNO = Integer.parseInt(request.getParameter("articleNO"));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List&lt;Integer&gt; articleNOList =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boardService.removeArticle(articleNO);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for (int _articleNO : articleNOList)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	File imgDir = new File(ARTICLE_IMAGE_REPO + "\\" + _articleNO);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	if (imgDir.exists())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		FileUtils.deleteDirectory(imgDir);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pw.print("&lt;script&gt;" + "  alert('글을 삭제했습니다.');"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+ "/board/listArticles.do';"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"/board05/listArticles.jsp";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RequestDispatcher dispatch = request.getRequestDispatcher(nextPage);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dispatch.forward(request,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15616" y="1351073"/>
            <a:ext cx="7009457" cy="26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BoardService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15616" y="1628072"/>
            <a:ext cx="6778901" cy="17143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22883" name="TextBox 122882"/>
          <p:cNvSpPr txBox="1"/>
          <p:nvPr/>
        </p:nvSpPr>
        <p:spPr>
          <a:xfrm>
            <a:off x="0" y="3654285"/>
            <a:ext cx="9144000" cy="22820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modArticle(ArticleVO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boardDAO.updateArticle(article);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public List&lt;Integer&gt; removeArticle(int 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List&lt;Integer&gt; articleNOList = boardDAO.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selectRemovedArticles(articleNO);</a:t>
            </a:r>
            <a:endParaRPr kumimoji="0" lang="en-US" altLang="ko-KR" sz="1200" b="1" i="0" u="none" strike="noStrike" kern="1200" cap="none" spc="0" normalizeH="0" baseline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boardDAO.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deleteArticle(articleNO);</a:t>
            </a:r>
            <a:endParaRPr kumimoji="0" lang="en-US" altLang="ko-KR" sz="1200" b="1" i="0" u="none" strike="noStrike" kern="1200" cap="none" spc="0" normalizeH="0" baseline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return articleNOList;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22884" name="오른쪽 대괄호 122883"/>
          <p:cNvSpPr/>
          <p:nvPr/>
        </p:nvSpPr>
        <p:spPr>
          <a:xfrm>
            <a:off x="6399350" y="4583388"/>
            <a:ext cx="186359" cy="362365"/>
          </a:xfrm>
          <a:prstGeom prst="rightBracket">
            <a:avLst>
              <a:gd name="adj" fmla="val 8333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885" name="TextBox 122884"/>
          <p:cNvSpPr txBox="1"/>
          <p:nvPr/>
        </p:nvSpPr>
        <p:spPr>
          <a:xfrm>
            <a:off x="6741008" y="4547773"/>
            <a:ext cx="2143125" cy="4509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rgbClr val="0000FF"/>
                </a:solidFill>
                <a:latin typeface="한컴산뜻돋움"/>
                <a:ea typeface="한컴산뜻돋움"/>
              </a:rPr>
              <a:t>2</a:t>
            </a:r>
            <a:r>
              <a:rPr lang="ko-KR" altLang="en-US" sz="1200">
                <a:solidFill>
                  <a:srgbClr val="0000FF"/>
                </a:solidFill>
                <a:latin typeface="한컴산뜻돋움"/>
                <a:ea typeface="한컴산뜻돋움"/>
              </a:rPr>
              <a:t>개의 </a:t>
            </a:r>
            <a:r>
              <a:rPr lang="en-US" altLang="ko-KR" sz="1200">
                <a:solidFill>
                  <a:srgbClr val="0000FF"/>
                </a:solidFill>
                <a:latin typeface="한컴산뜻돋움"/>
                <a:ea typeface="한컴산뜻돋움"/>
              </a:rPr>
              <a:t>DAO</a:t>
            </a:r>
            <a:r>
              <a:rPr lang="ko-KR" altLang="en-US" sz="1200">
                <a:solidFill>
                  <a:srgbClr val="0000FF"/>
                </a:solidFill>
                <a:latin typeface="한컴산뜻돋움"/>
                <a:ea typeface="한컴산뜻돋움"/>
              </a:rPr>
              <a:t>매서드를 하나의 논리단위로 처리함</a:t>
            </a:r>
            <a:r>
              <a:rPr lang="en-US" altLang="ko-KR" sz="1200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122886" name="TextBox 122885"/>
          <p:cNvSpPr txBox="1"/>
          <p:nvPr/>
        </p:nvSpPr>
        <p:spPr>
          <a:xfrm>
            <a:off x="4759289" y="3422238"/>
            <a:ext cx="3466480" cy="83099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err="1">
                <a:solidFill>
                  <a:srgbClr val="0000FF"/>
                </a:solidFill>
              </a:rPr>
              <a:t>부모글과</a:t>
            </a:r>
            <a:r>
              <a:rPr lang="ko-KR" altLang="en-US" sz="1200" dirty="0">
                <a:solidFill>
                  <a:srgbClr val="0000FF"/>
                </a:solidFill>
              </a:rPr>
              <a:t> 연계된 답글도 함께 처리해야 하기에  </a:t>
            </a:r>
            <a:r>
              <a:rPr lang="en-US" altLang="ko-KR" sz="1200" dirty="0">
                <a:solidFill>
                  <a:srgbClr val="0000FF"/>
                </a:solidFill>
              </a:rPr>
              <a:t>Controller</a:t>
            </a:r>
            <a:r>
              <a:rPr lang="ko-KR" altLang="en-US" sz="1200" dirty="0">
                <a:solidFill>
                  <a:srgbClr val="0000FF"/>
                </a:solidFill>
              </a:rPr>
              <a:t>에서 이미지 파일 삭제를 위해서 </a:t>
            </a:r>
            <a:r>
              <a:rPr lang="ko-KR" altLang="en-US" sz="1200" dirty="0" err="1">
                <a:solidFill>
                  <a:srgbClr val="0000FF"/>
                </a:solidFill>
              </a:rPr>
              <a:t>부모글</a:t>
            </a:r>
            <a:r>
              <a:rPr lang="ko-KR" altLang="en-US" sz="1200" dirty="0">
                <a:solidFill>
                  <a:srgbClr val="0000FF"/>
                </a:solidFill>
              </a:rPr>
              <a:t> 에 연계된 답글의 글번호들의 정보를 리스트에 담아서 </a:t>
            </a:r>
            <a:r>
              <a:rPr lang="ko-KR" altLang="en-US" sz="1200" dirty="0" err="1">
                <a:solidFill>
                  <a:srgbClr val="0000FF"/>
                </a:solidFill>
              </a:rPr>
              <a:t>리턴한다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F76528E8-C0E3-313C-AF8B-C1B600691ED1}"/>
              </a:ext>
            </a:extLst>
          </p:cNvPr>
          <p:cNvSpPr/>
          <p:nvPr/>
        </p:nvSpPr>
        <p:spPr>
          <a:xfrm>
            <a:off x="800100" y="2457450"/>
            <a:ext cx="88900" cy="36830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C8261-7106-E24B-9AC6-A2B9C43C6DD8}"/>
              </a:ext>
            </a:extLst>
          </p:cNvPr>
          <p:cNvSpPr txBox="1"/>
          <p:nvPr/>
        </p:nvSpPr>
        <p:spPr>
          <a:xfrm>
            <a:off x="117769" y="2518489"/>
            <a:ext cx="73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논리단위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D78F60-8DC4-6AB0-F741-8F712226D562}"/>
              </a:ext>
            </a:extLst>
          </p:cNvPr>
          <p:cNvCxnSpPr/>
          <p:nvPr/>
        </p:nvCxnSpPr>
        <p:spPr>
          <a:xfrm flipH="1">
            <a:off x="2540000" y="4253235"/>
            <a:ext cx="2336800" cy="83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95739" y="1365839"/>
            <a:ext cx="72158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5978" y="1642838"/>
            <a:ext cx="6231432" cy="51127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3" name="그룹 2"/>
          <p:cNvGrpSpPr/>
          <p:nvPr/>
        </p:nvGrpSpPr>
        <p:grpSpPr>
          <a:xfrm>
            <a:off x="1143000" y="1391478"/>
            <a:ext cx="5688790" cy="5314121"/>
            <a:chOff x="400344" y="1372428"/>
            <a:chExt cx="8210550" cy="7808016"/>
          </a:xfrm>
        </p:grpSpPr>
        <p:pic>
          <p:nvPicPr>
            <p:cNvPr id="1249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372428"/>
              <a:ext cx="8001000" cy="27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00344" y="4094094"/>
              <a:ext cx="8210550" cy="5086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22883" name="TextBox 122882"/>
          <p:cNvSpPr txBox="1"/>
          <p:nvPr/>
        </p:nvSpPr>
        <p:spPr>
          <a:xfrm>
            <a:off x="0" y="304385"/>
            <a:ext cx="9144001" cy="337947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deleteArticle(int 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"DELETE FROM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WHERE articleNO in (";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 SELECT articleNO FROM 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START WITH articleNO = 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CONNECT BY PRIOR  articleNO = parentNO 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  <p:sp>
        <p:nvSpPr>
          <p:cNvPr id="122887" name="TextBox 122886"/>
          <p:cNvSpPr txBox="1"/>
          <p:nvPr/>
        </p:nvSpPr>
        <p:spPr>
          <a:xfrm>
            <a:off x="3033505" y="2556923"/>
            <a:ext cx="6110494" cy="430107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List&lt;Integer&gt; selectRemovedArticles(int 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List&lt;Integer&gt; articleNOList = new ArrayList&lt;Integer&gt;();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articleNO FROM  t_board 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START WITH articleNO = 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CONNECT BY PRIOR  articleNO = parentNO";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while (rs.next())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articleNOList.add(articleNO);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421296"/>
            <a:ext cx="7374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viewArticle.jsp</a:t>
            </a:r>
            <a:r>
              <a:rPr lang="ko-KR" altLang="en-US" sz="1200">
                <a:latin typeface="+mj-ea"/>
                <a:ea typeface="+mj-ea"/>
              </a:rPr>
              <a:t>에서 삭제하기를 클릭하면 </a:t>
            </a:r>
            <a:r>
              <a:rPr lang="en-US" altLang="ko-KR" sz="1200">
                <a:latin typeface="+mj-ea"/>
                <a:ea typeface="+mj-ea"/>
              </a:rPr>
              <a:t>fn_remove_article() </a:t>
            </a:r>
            <a:r>
              <a:rPr lang="ko-KR" altLang="en-US" sz="1200">
                <a:latin typeface="+mj-ea"/>
                <a:ea typeface="+mj-ea"/>
              </a:rPr>
              <a:t>자바스크립트 함수를 호출 해 글 번호인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articleNO</a:t>
            </a:r>
            <a:r>
              <a:rPr lang="ko-KR" altLang="en-US" sz="1200">
                <a:latin typeface="+mj-ea"/>
                <a:ea typeface="+mj-ea"/>
              </a:rPr>
              <a:t>를 컨트롤러로 전송하도록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24065" y="1882961"/>
            <a:ext cx="6001217" cy="50079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22883" name="TextBox 122882"/>
          <p:cNvSpPr txBox="1"/>
          <p:nvPr/>
        </p:nvSpPr>
        <p:spPr>
          <a:xfrm>
            <a:off x="0" y="465896"/>
            <a:ext cx="9144001" cy="489364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function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fn_remove_article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url,articleNO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 var 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document.createElement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("form");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form.setAttribute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("method", "post");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form.setAttribute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("action",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var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articleNOInput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document.createElement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("input");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type","hidden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("name","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articleNOInput.setAttribute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("value",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form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.appendChild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articleNOInput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document.body.appendChild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 //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anumSquare"/>
              </a:rPr>
              <a:t>완성한 태그를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NanumSquare"/>
              </a:rPr>
              <a:t>html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NanumSquare"/>
              </a:rPr>
              <a:t>에 붙이기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C00000"/>
                </a:solidFill>
                <a:latin typeface="한컴산뜻돋움"/>
                <a:ea typeface="한컴산뜻돋움"/>
              </a:rPr>
              <a:t>form.submit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C00000"/>
                </a:solidFill>
                <a:latin typeface="한컴산뜻돋움"/>
                <a:ea typeface="한컴산뜻돋움"/>
              </a:rPr>
              <a:t>(); 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// </a:t>
            </a:r>
            <a:r>
              <a:rPr kumimoji="0" lang="ko-KR" altLang="en-US" sz="1200" b="1" i="0" u="none" strike="noStrike" kern="1200" cap="none" spc="0" normalizeH="0" baseline="0" dirty="0">
                <a:latin typeface="한컴산뜻돋움"/>
                <a:ea typeface="한컴산뜻돋움"/>
              </a:rPr>
              <a:t>전송</a:t>
            </a:r>
            <a:endParaRPr kumimoji="0" lang="en-US" altLang="ko-KR" sz="1200" b="1" i="0" u="none" strike="noStrike" kern="1200" cap="none" spc="0" normalizeH="0" baseline="0" dirty="0"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&lt;tr 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tr_btn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&lt;td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colspan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=2 align=center&gt;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수정하기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fn_enable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삭제하기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fn_remove_article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}/board/removeArticle.do', 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리스트로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돌아가기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fn_reply_form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('${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}/board/replyForm.do', 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4722CB2-8547-CF6A-0971-DF375FC7BE24}"/>
              </a:ext>
            </a:extLst>
          </p:cNvPr>
          <p:cNvSpPr/>
          <p:nvPr/>
        </p:nvSpPr>
        <p:spPr>
          <a:xfrm>
            <a:off x="5929017" y="722347"/>
            <a:ext cx="438150" cy="19240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A553-03A0-4F80-942C-06C54FDFC7C8}"/>
              </a:ext>
            </a:extLst>
          </p:cNvPr>
          <p:cNvSpPr txBox="1"/>
          <p:nvPr/>
        </p:nvSpPr>
        <p:spPr>
          <a:xfrm>
            <a:off x="6448719" y="1415922"/>
            <a:ext cx="173790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스크립트에서</a:t>
            </a:r>
            <a:endParaRPr lang="en-US" altLang="ko-KR" sz="1400" b="1" dirty="0"/>
          </a:p>
          <a:p>
            <a:r>
              <a:rPr lang="en-US" altLang="ko-KR" sz="1400" b="1" dirty="0"/>
              <a:t>DOM</a:t>
            </a:r>
            <a:r>
              <a:rPr lang="ko-KR" altLang="en-US" sz="1400" b="1" dirty="0"/>
              <a:t>의 태그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DA21B-E4A3-FD56-715E-5F367D2C6815}"/>
              </a:ext>
            </a:extLst>
          </p:cNvPr>
          <p:cNvSpPr txBox="1"/>
          <p:nvPr/>
        </p:nvSpPr>
        <p:spPr>
          <a:xfrm>
            <a:off x="4572000" y="3006126"/>
            <a:ext cx="426085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0" i="0" dirty="0">
                <a:solidFill>
                  <a:srgbClr val="0077CC"/>
                </a:solidFill>
                <a:effectLst/>
                <a:latin typeface="-apple-system"/>
              </a:rPr>
              <a:t>&lt;form method="get" </a:t>
            </a:r>
            <a:r>
              <a:rPr lang="en-US" altLang="ko-KR" sz="1200" dirty="0">
                <a:solidFill>
                  <a:srgbClr val="0077CC"/>
                </a:solidFill>
                <a:latin typeface="-apple-system"/>
              </a:rPr>
              <a:t>action=</a:t>
            </a:r>
            <a:r>
              <a:rPr lang="en-US" altLang="ko-KR" sz="1200" dirty="0" err="1">
                <a:solidFill>
                  <a:srgbClr val="0077CC"/>
                </a:solidFill>
                <a:latin typeface="-apple-system"/>
              </a:rPr>
              <a:t>url</a:t>
            </a:r>
            <a:r>
              <a:rPr lang="en-US" altLang="ko-KR" sz="1200" b="0" i="0" dirty="0">
                <a:solidFill>
                  <a:srgbClr val="0077CC"/>
                </a:solidFill>
                <a:effectLst/>
                <a:latin typeface="-apple-system"/>
              </a:rPr>
              <a:t>&gt; </a:t>
            </a:r>
          </a:p>
          <a:p>
            <a:pPr algn="l"/>
            <a:r>
              <a:rPr lang="en-US" altLang="ko-KR" sz="1200" b="0" i="0" dirty="0">
                <a:solidFill>
                  <a:srgbClr val="0077CC"/>
                </a:solidFill>
                <a:effectLst/>
                <a:latin typeface="-apple-system"/>
              </a:rPr>
              <a:t>    &lt;input type= " hidden" name= "</a:t>
            </a:r>
            <a:r>
              <a:rPr lang="en-US" altLang="ko-KR" sz="1200" b="0" i="0" dirty="0" err="1">
                <a:solidFill>
                  <a:srgbClr val="0077CC"/>
                </a:solidFill>
                <a:effectLst/>
                <a:latin typeface="-apple-system"/>
              </a:rPr>
              <a:t>articleNO</a:t>
            </a:r>
            <a:r>
              <a:rPr lang="en-US" altLang="ko-KR" sz="1200" b="0" i="0" dirty="0">
                <a:solidFill>
                  <a:srgbClr val="0077CC"/>
                </a:solidFill>
                <a:effectLst/>
                <a:latin typeface="-apple-system"/>
              </a:rPr>
              <a:t> " value= </a:t>
            </a:r>
            <a:r>
              <a:rPr lang="en-US" altLang="ko-KR" sz="1200" b="0" i="0" dirty="0" err="1">
                <a:solidFill>
                  <a:srgbClr val="0077CC"/>
                </a:solidFill>
                <a:effectLst/>
                <a:latin typeface="-apple-system"/>
              </a:rPr>
              <a:t>articleNO</a:t>
            </a:r>
            <a:r>
              <a:rPr lang="en-US" altLang="ko-KR" sz="1200" b="0" i="0" dirty="0">
                <a:solidFill>
                  <a:srgbClr val="0077CC"/>
                </a:solidFill>
                <a:effectLst/>
                <a:latin typeface="-apple-system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77CC"/>
                </a:solidFill>
                <a:latin typeface="-apple-system"/>
              </a:rPr>
              <a:t>&lt;/form&gt;</a:t>
            </a:r>
            <a:endParaRPr lang="ko-KR" altLang="en-US" sz="1200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BCE06FB-49D4-2497-22C4-D4799407A95C}"/>
              </a:ext>
            </a:extLst>
          </p:cNvPr>
          <p:cNvSpPr/>
          <p:nvPr/>
        </p:nvSpPr>
        <p:spPr>
          <a:xfrm>
            <a:off x="7054850" y="2101850"/>
            <a:ext cx="285750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391478"/>
            <a:ext cx="7255565" cy="26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글 상세창에서 삭제하기를 클릭해 </a:t>
            </a:r>
            <a:r>
              <a:rPr lang="en-US" altLang="ko-KR" sz="1200">
                <a:latin typeface="+mj-ea"/>
                <a:ea typeface="+mj-ea"/>
              </a:rPr>
              <a:t>/board/removeArticle.do?articleNO=8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20814" y="1668477"/>
            <a:ext cx="4299255" cy="476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253947" y="6202017"/>
            <a:ext cx="487018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Box 7174"/>
          <p:cNvSpPr txBox="1"/>
          <p:nvPr/>
        </p:nvSpPr>
        <p:spPr>
          <a:xfrm>
            <a:off x="5013047" y="3299210"/>
            <a:ext cx="4130953" cy="355879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getName()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name;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setName(String name)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this.name = name;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getEmail()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email;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setEmail(String email)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this.email = email;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Date getJoinDate()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joinDate;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setJoinDate(Date joinDate)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this.joinDate = joinDate;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0" y="0"/>
            <a:ext cx="8148019" cy="575119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sec01.ex01;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MemberVO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String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String pwd;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String 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String email;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Date joinDate;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MemberVO()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System.out.println("MemberVO 생성자 호출");</a:t>
            </a: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		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MemberVO(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String id, String pwd, String name, String emai</a:t>
            </a:r>
            <a:r>
              <a:rPr lang="en-US" altLang="ko-KR" sz="1200" b="1">
                <a:latin typeface="한컴산뜻돋움"/>
                <a:ea typeface="한컴산뜻돋움"/>
              </a:rPr>
              <a:t>l)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super();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this.id =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this.pwd = pwd;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this.name = 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this.email = email;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MemberVO(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String id, String pwd, String name, String email, Date joinDate</a:t>
            </a:r>
            <a:r>
              <a:rPr lang="en-US" altLang="ko-KR" sz="1200" b="1">
                <a:latin typeface="한컴산뜻돋움"/>
                <a:ea typeface="한컴산뜻돋움"/>
              </a:rPr>
              <a:t>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super();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this.id =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this.pwd = pwd;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this.name = 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this.email = email;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this.joinDate = joinDate;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</p:txBody>
      </p:sp>
      <p:sp>
        <p:nvSpPr>
          <p:cNvPr id="7174" name="TextBox 7173"/>
          <p:cNvSpPr txBox="1"/>
          <p:nvPr/>
        </p:nvSpPr>
        <p:spPr>
          <a:xfrm>
            <a:off x="5013046" y="0"/>
            <a:ext cx="4130953" cy="227291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getId()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setId(String id)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this.id =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getPwd()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pwd;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setPwd(String pwd)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this.pwd = pwd;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4328" y="1461053"/>
            <a:ext cx="7555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글을 삭제한 후 다시 글 목록을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780" y="3528390"/>
            <a:ext cx="8122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로컬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를 확인해 보면 </a:t>
            </a:r>
            <a:r>
              <a:rPr lang="en-US" altLang="ko-KR" sz="1200">
                <a:latin typeface="+mj-ea"/>
                <a:ea typeface="+mj-ea"/>
              </a:rPr>
              <a:t>8</a:t>
            </a:r>
            <a:r>
              <a:rPr lang="ko-KR" altLang="en-US" sz="1200">
                <a:latin typeface="+mj-ea"/>
                <a:ea typeface="+mj-ea"/>
              </a:rPr>
              <a:t>번 글에 해당하는 저장소 폴더가 삭제된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52938" y="1877473"/>
            <a:ext cx="6500191" cy="165091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26973" y="3876261"/>
            <a:ext cx="4281989" cy="2507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17.4.6 </a:t>
            </a:r>
            <a:r>
              <a:rPr lang="ko-KR" altLang="en-US" b="1"/>
              <a:t>답글 쓰기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575416" y="3816626"/>
            <a:ext cx="4512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 답글 기능 구현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972" y="4073747"/>
            <a:ext cx="7830259" cy="11821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 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에서 답글쓰기를 클릭하면 요청명을 </a:t>
            </a:r>
            <a:r>
              <a:rPr lang="en-US" altLang="ko-KR" sz="1200">
                <a:latin typeface="+mj-ea"/>
                <a:ea typeface="+mj-ea"/>
              </a:rPr>
              <a:t>/board/replyForm.do</a:t>
            </a:r>
            <a:r>
              <a:rPr lang="ko-KR" altLang="en-US" sz="1200">
                <a:latin typeface="+mj-ea"/>
                <a:ea typeface="+mj-ea"/>
              </a:rPr>
              <a:t>로 하여 부모 글 번호</a:t>
            </a:r>
            <a:r>
              <a:rPr lang="en-US" altLang="ko-KR" sz="1200">
                <a:latin typeface="+mj-ea"/>
                <a:ea typeface="+mj-ea"/>
              </a:rPr>
              <a:t>(parentNO)</a:t>
            </a:r>
            <a:r>
              <a:rPr lang="ko-KR" altLang="en-US" sz="1200">
                <a:latin typeface="+mj-ea"/>
                <a:ea typeface="+mj-ea"/>
              </a:rPr>
              <a:t>를 컨트롤러로 전송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 답글 쓰기창</a:t>
            </a:r>
            <a:r>
              <a:rPr lang="en-US" altLang="ko-KR" sz="1200">
                <a:latin typeface="+mj-ea"/>
                <a:ea typeface="+mj-ea"/>
              </a:rPr>
              <a:t>(replyForm.jsp)</a:t>
            </a:r>
            <a:r>
              <a:rPr lang="ko-KR" altLang="en-US" sz="1200">
                <a:latin typeface="+mj-ea"/>
                <a:ea typeface="+mj-ea"/>
              </a:rPr>
              <a:t>에서 답변 글을 작성한 후 요청명을 </a:t>
            </a:r>
            <a:r>
              <a:rPr lang="en-US" altLang="ko-KR" sz="1200">
                <a:latin typeface="+mj-ea"/>
                <a:ea typeface="+mj-ea"/>
              </a:rPr>
              <a:t>/board/addReply.do</a:t>
            </a:r>
            <a:r>
              <a:rPr lang="ko-KR" altLang="en-US" sz="1200">
                <a:latin typeface="+mj-ea"/>
                <a:ea typeface="+mj-ea"/>
              </a:rPr>
              <a:t>로 하여 컨트롤러로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컨트롤러에서는 전송된 답글 정보를 게시판 테이블에 부모 글 번호와 함께 추가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05675" y="2064932"/>
            <a:ext cx="7374835" cy="1245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5675" y="1787933"/>
            <a:ext cx="4154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답글달린 게시판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626165" y="1520687"/>
            <a:ext cx="7772400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sec03.brd07 </a:t>
            </a:r>
            <a:r>
              <a:rPr lang="ko-KR" altLang="en-US" sz="1200">
                <a:latin typeface="+mj-ea"/>
                <a:ea typeface="+mj-ea"/>
              </a:rPr>
              <a:t>패키지를 만들고 관련된 클래스 파일을 복사해 붙여 넣은 후 </a:t>
            </a:r>
            <a:r>
              <a:rPr lang="en-US" altLang="ko-KR" sz="1200">
                <a:latin typeface="+mj-ea"/>
                <a:ea typeface="+mj-ea"/>
              </a:rPr>
              <a:t>board06 </a:t>
            </a:r>
            <a:r>
              <a:rPr lang="ko-KR" altLang="en-US" sz="1200">
                <a:latin typeface="+mj-ea"/>
                <a:ea typeface="+mj-ea"/>
              </a:rPr>
              <a:t>폴더를 만들고 </a:t>
            </a:r>
            <a:r>
              <a:rPr lang="en-US" altLang="ko-KR" sz="1200">
                <a:latin typeface="+mj-ea"/>
                <a:ea typeface="+mj-ea"/>
              </a:rPr>
              <a:t>JSP 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파일을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71538" y="1843204"/>
            <a:ext cx="1948332" cy="4527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31235"/>
            <a:ext cx="7633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답글도 새 글이므로 답글 기능도 새 글 쓰기 기능과 비슷합니다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다른 점은 답글창 요청</a:t>
            </a:r>
            <a:r>
              <a:rPr lang="en-US" altLang="ko-KR" sz="1200">
                <a:latin typeface="+mj-ea"/>
                <a:ea typeface="+mj-ea"/>
              </a:rPr>
              <a:t>(/replyForm.do) </a:t>
            </a:r>
            <a:r>
              <a:rPr lang="ko-KR" altLang="en-US" sz="1200">
                <a:latin typeface="+mj-ea"/>
                <a:ea typeface="+mj-ea"/>
              </a:rPr>
              <a:t>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미리 부모 글 번호를 </a:t>
            </a:r>
            <a:r>
              <a:rPr lang="en-US" altLang="ko-KR" sz="1200">
                <a:latin typeface="+mj-ea"/>
                <a:ea typeface="+mj-ea"/>
              </a:rPr>
              <a:t>parentNO </a:t>
            </a:r>
            <a:r>
              <a:rPr lang="ko-KR" altLang="en-US" sz="1200">
                <a:latin typeface="+mj-ea"/>
                <a:ea typeface="+mj-ea"/>
              </a:rPr>
              <a:t>속성으로 세션</a:t>
            </a:r>
            <a:r>
              <a:rPr lang="en-US" altLang="ko-KR" sz="1200">
                <a:latin typeface="+mj-ea"/>
                <a:ea typeface="+mj-ea"/>
              </a:rPr>
              <a:t>(session)</a:t>
            </a:r>
            <a:r>
              <a:rPr lang="ko-KR" altLang="en-US" sz="1200">
                <a:latin typeface="+mj-ea"/>
                <a:ea typeface="+mj-ea"/>
              </a:rPr>
              <a:t>에 저장해 놓고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답글을 작성한 후 등록을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요청</a:t>
            </a:r>
            <a:r>
              <a:rPr lang="en-US" altLang="ko-KR" sz="1200">
                <a:latin typeface="+mj-ea"/>
                <a:ea typeface="+mj-ea"/>
              </a:rPr>
              <a:t>(/addReply.do)</a:t>
            </a:r>
            <a:r>
              <a:rPr lang="ko-KR" altLang="en-US" sz="1200">
                <a:latin typeface="+mj-ea"/>
                <a:ea typeface="+mj-ea"/>
              </a:rPr>
              <a:t>하면 세션에서 </a:t>
            </a:r>
            <a:r>
              <a:rPr lang="en-US" altLang="ko-KR" sz="1200">
                <a:latin typeface="+mj-ea"/>
                <a:ea typeface="+mj-ea"/>
              </a:rPr>
              <a:t>parentNO</a:t>
            </a:r>
            <a:r>
              <a:rPr lang="ko-KR" altLang="en-US" sz="1200">
                <a:latin typeface="+mj-ea"/>
                <a:ea typeface="+mj-ea"/>
              </a:rPr>
              <a:t>를 가져와 테이블에 추가한다는 점입니다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54156" y="2237960"/>
            <a:ext cx="6698974" cy="1953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149158" y="290683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350" y="2757747"/>
            <a:ext cx="98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31235"/>
            <a:ext cx="7633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답글도 새 글이므로 답글 기능도 새 글 쓰기 기능과 비슷합니다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다른 점은 답글창 요청</a:t>
            </a:r>
            <a:r>
              <a:rPr lang="en-US" altLang="ko-KR" sz="1200">
                <a:latin typeface="+mj-ea"/>
                <a:ea typeface="+mj-ea"/>
              </a:rPr>
              <a:t>(/replyForm.do) </a:t>
            </a:r>
            <a:r>
              <a:rPr lang="ko-KR" altLang="en-US" sz="1200">
                <a:latin typeface="+mj-ea"/>
                <a:ea typeface="+mj-ea"/>
              </a:rPr>
              <a:t>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미리 부모 글 번호를 </a:t>
            </a:r>
            <a:r>
              <a:rPr lang="en-US" altLang="ko-KR" sz="1200">
                <a:latin typeface="+mj-ea"/>
                <a:ea typeface="+mj-ea"/>
              </a:rPr>
              <a:t>parentNO </a:t>
            </a:r>
            <a:r>
              <a:rPr lang="ko-KR" altLang="en-US" sz="1200">
                <a:latin typeface="+mj-ea"/>
                <a:ea typeface="+mj-ea"/>
              </a:rPr>
              <a:t>속성으로 세션</a:t>
            </a:r>
            <a:r>
              <a:rPr lang="en-US" altLang="ko-KR" sz="1200">
                <a:latin typeface="+mj-ea"/>
                <a:ea typeface="+mj-ea"/>
              </a:rPr>
              <a:t>(session)</a:t>
            </a:r>
            <a:r>
              <a:rPr lang="ko-KR" altLang="en-US" sz="1200">
                <a:latin typeface="+mj-ea"/>
                <a:ea typeface="+mj-ea"/>
              </a:rPr>
              <a:t>에 저장해 놓고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답글을 작성한 후 등록을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요청</a:t>
            </a:r>
            <a:r>
              <a:rPr lang="en-US" altLang="ko-KR" sz="1200">
                <a:latin typeface="+mj-ea"/>
                <a:ea typeface="+mj-ea"/>
              </a:rPr>
              <a:t>(/addReply.do)</a:t>
            </a:r>
            <a:r>
              <a:rPr lang="ko-KR" altLang="en-US" sz="1200">
                <a:latin typeface="+mj-ea"/>
                <a:ea typeface="+mj-ea"/>
              </a:rPr>
              <a:t>하면 세션에서 </a:t>
            </a:r>
            <a:r>
              <a:rPr lang="en-US" altLang="ko-KR" sz="1200">
                <a:latin typeface="+mj-ea"/>
                <a:ea typeface="+mj-ea"/>
              </a:rPr>
              <a:t>parentNO</a:t>
            </a:r>
            <a:r>
              <a:rPr lang="ko-KR" altLang="en-US" sz="1200">
                <a:latin typeface="+mj-ea"/>
                <a:ea typeface="+mj-ea"/>
              </a:rPr>
              <a:t>를 가져와 테이블에 추가한다는 점입니다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54156" y="2237960"/>
            <a:ext cx="6698974" cy="1953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149158" y="290683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350" y="2757747"/>
            <a:ext cx="98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131082" name="그룹 131081"/>
          <p:cNvGrpSpPr/>
          <p:nvPr/>
        </p:nvGrpSpPr>
        <p:grpSpPr>
          <a:xfrm>
            <a:off x="330841" y="5070192"/>
            <a:ext cx="6724650" cy="1600200"/>
            <a:chOff x="330841" y="5070192"/>
            <a:chExt cx="6724650" cy="1600200"/>
          </a:xfrm>
        </p:grpSpPr>
        <p:pic>
          <p:nvPicPr>
            <p:cNvPr id="131075" name="그림 131074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330841" y="5070192"/>
              <a:ext cx="6724650" cy="1600200"/>
            </a:xfrm>
            <a:prstGeom prst="rect">
              <a:avLst/>
            </a:prstGeom>
          </p:spPr>
        </p:pic>
        <p:sp>
          <p:nvSpPr>
            <p:cNvPr id="131077" name="직사각형 131076"/>
            <p:cNvSpPr/>
            <p:nvPr/>
          </p:nvSpPr>
          <p:spPr>
            <a:xfrm>
              <a:off x="1248952" y="5760360"/>
              <a:ext cx="2247472" cy="29119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  <p:grpSp>
        <p:nvGrpSpPr>
          <p:cNvPr id="131081" name="그룹 131080"/>
          <p:cNvGrpSpPr/>
          <p:nvPr/>
        </p:nvGrpSpPr>
        <p:grpSpPr>
          <a:xfrm>
            <a:off x="2879499" y="4277570"/>
            <a:ext cx="5933660" cy="1043607"/>
            <a:chOff x="3040957" y="4253842"/>
            <a:chExt cx="5933660" cy="1043607"/>
          </a:xfrm>
        </p:grpSpPr>
        <p:pic>
          <p:nvPicPr>
            <p:cNvPr id="131078" name="그림 4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3040957" y="4253842"/>
              <a:ext cx="5933661" cy="1043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31079" name="직선 연결선 131078"/>
            <p:cNvCxnSpPr/>
            <p:nvPr/>
          </p:nvCxnSpPr>
          <p:spPr>
            <a:xfrm>
              <a:off x="4117154" y="4604517"/>
              <a:ext cx="454846" cy="149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80" name="직선 연결선 131079"/>
            <p:cNvCxnSpPr/>
            <p:nvPr/>
          </p:nvCxnSpPr>
          <p:spPr>
            <a:xfrm>
              <a:off x="4138558" y="4658028"/>
              <a:ext cx="433442" cy="2354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548" y="1306041"/>
            <a:ext cx="6110702" cy="48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1137" y="1474217"/>
            <a:ext cx="6653937" cy="49960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9C5B311-DA6B-75FA-EE81-9ECACCFAD0A2}"/>
              </a:ext>
            </a:extLst>
          </p:cNvPr>
          <p:cNvCxnSpPr/>
          <p:nvPr/>
        </p:nvCxnSpPr>
        <p:spPr>
          <a:xfrm>
            <a:off x="2387600" y="1670050"/>
            <a:ext cx="34163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22883" name="TextBox 122882"/>
          <p:cNvSpPr txBox="1"/>
          <p:nvPr/>
        </p:nvSpPr>
        <p:spPr>
          <a:xfrm>
            <a:off x="-1" y="0"/>
            <a:ext cx="9144001" cy="684657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alert('글을 삭제했습니다.');"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"/board/listArticles.do';"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/replyForm.do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parentNO = Integer.parseInt(request.getParameter("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parentNO"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session.setAttribute("parentNO", 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"/board06/replyForm.jsp";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/addReply.do"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		int parentNO = (Integer) session.getAttribute("parentNO");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		session.removeAttribute("parentNO");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Map&lt;String, String&gt; articleMap = upload(request,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articleVO.setId("lee");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boardService.addReply(articleVO);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				destDir.mkdirs();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alert('답글을 추가했습니다.');"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"/board/viewArticle.do?articleNO="+articleNO+"';"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/board06/listArticles.jsp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</p:txBody>
      </p:sp>
      <p:sp>
        <p:nvSpPr>
          <p:cNvPr id="122884" name="왼쪽 대괄호 122883"/>
          <p:cNvSpPr/>
          <p:nvPr/>
        </p:nvSpPr>
        <p:spPr>
          <a:xfrm>
            <a:off x="1108833" y="669856"/>
            <a:ext cx="393424" cy="5414756"/>
          </a:xfrm>
          <a:prstGeom prst="leftBracket">
            <a:avLst>
              <a:gd name="adj" fmla="val 8333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1F537-EBAC-7B77-8250-79F7E5E42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18071" y="1747991"/>
            <a:ext cx="3109930" cy="322279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132112" name="그룹 132111"/>
          <p:cNvGrpSpPr/>
          <p:nvPr/>
        </p:nvGrpSpPr>
        <p:grpSpPr>
          <a:xfrm>
            <a:off x="1224136" y="3089882"/>
            <a:ext cx="4773923" cy="3551281"/>
            <a:chOff x="1224136" y="3089882"/>
            <a:chExt cx="4773923" cy="3551281"/>
          </a:xfrm>
        </p:grpSpPr>
        <p:grpSp>
          <p:nvGrpSpPr>
            <p:cNvPr id="132107" name="그룹 132106"/>
            <p:cNvGrpSpPr/>
            <p:nvPr/>
          </p:nvGrpSpPr>
          <p:grpSpPr>
            <a:xfrm>
              <a:off x="1224136" y="3089882"/>
              <a:ext cx="3385794" cy="3551281"/>
              <a:chOff x="1224136" y="3089882"/>
              <a:chExt cx="3385794" cy="3551281"/>
            </a:xfrm>
          </p:grpSpPr>
          <p:pic>
            <p:nvPicPr>
              <p:cNvPr id="13210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224136" y="3089882"/>
                <a:ext cx="3385793" cy="35512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/>
              </a:ln>
            </p:spPr>
          </p:pic>
          <p:sp>
            <p:nvSpPr>
              <p:cNvPr id="132106" name="직사각형 132105"/>
              <p:cNvSpPr/>
              <p:nvPr/>
            </p:nvSpPr>
            <p:spPr>
              <a:xfrm>
                <a:off x="3384376" y="5924746"/>
                <a:ext cx="409575" cy="209550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3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32110" name="자유형 132109"/>
            <p:cNvSpPr/>
            <p:nvPr/>
          </p:nvSpPr>
          <p:spPr>
            <a:xfrm>
              <a:off x="3581517" y="5903302"/>
              <a:ext cx="2416541" cy="568935"/>
            </a:xfrm>
            <a:custGeom>
              <a:avLst/>
              <a:gdLst>
                <a:gd name="connsiteX0" fmla="*/ -850 w 2416541"/>
                <a:gd name="connsiteY0" fmla="*/ 203152 h 568935"/>
                <a:gd name="connsiteX1" fmla="*/ 292226 w 2416541"/>
                <a:gd name="connsiteY1" fmla="*/ 547517 h 568935"/>
                <a:gd name="connsiteX2" fmla="*/ 1999399 w 2416541"/>
                <a:gd name="connsiteY2" fmla="*/ 474248 h 568935"/>
                <a:gd name="connsiteX3" fmla="*/ 2417034 w 2416541"/>
                <a:gd name="connsiteY3" fmla="*/ -2002 h 56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6541" h="568935">
                  <a:moveTo>
                    <a:pt x="-850" y="203152"/>
                  </a:moveTo>
                  <a:cubicBezTo>
                    <a:pt x="47995" y="260545"/>
                    <a:pt x="-41148" y="502334"/>
                    <a:pt x="292226" y="547517"/>
                  </a:cubicBezTo>
                  <a:cubicBezTo>
                    <a:pt x="625601" y="592700"/>
                    <a:pt x="1645264" y="565834"/>
                    <a:pt x="1999399" y="474248"/>
                  </a:cubicBezTo>
                  <a:cubicBezTo>
                    <a:pt x="2353534" y="382661"/>
                    <a:pt x="2347427" y="77372"/>
                    <a:pt x="2417034" y="-2002"/>
                  </a:cubicBezTo>
                </a:path>
              </a:pathLst>
            </a:cu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2109" name="그룹 132108"/>
          <p:cNvGrpSpPr/>
          <p:nvPr/>
        </p:nvGrpSpPr>
        <p:grpSpPr>
          <a:xfrm>
            <a:off x="4713124" y="3096343"/>
            <a:ext cx="3855828" cy="2767876"/>
            <a:chOff x="4713124" y="3096344"/>
            <a:chExt cx="3855828" cy="2767876"/>
          </a:xfrm>
        </p:grpSpPr>
        <p:pic>
          <p:nvPicPr>
            <p:cNvPr id="13210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4713124" y="3096344"/>
              <a:ext cx="3855828" cy="27678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/>
            </a:ln>
          </p:spPr>
        </p:pic>
        <p:sp>
          <p:nvSpPr>
            <p:cNvPr id="132108" name="직사각형 132107"/>
            <p:cNvSpPr/>
            <p:nvPr/>
          </p:nvSpPr>
          <p:spPr>
            <a:xfrm>
              <a:off x="5492994" y="4970781"/>
              <a:ext cx="432289" cy="197826"/>
            </a:xfrm>
            <a:prstGeom prst="rect">
              <a:avLst/>
            </a:prstGeom>
            <a:ln w="12700">
              <a:solidFill>
                <a:srgbClr val="0000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D60BFE3-81D4-23E1-E03A-A963D4F62FA2}"/>
              </a:ext>
            </a:extLst>
          </p:cNvPr>
          <p:cNvSpPr/>
          <p:nvPr/>
        </p:nvSpPr>
        <p:spPr>
          <a:xfrm>
            <a:off x="5060950" y="1898650"/>
            <a:ext cx="1040672" cy="3098800"/>
          </a:xfrm>
          <a:custGeom>
            <a:avLst/>
            <a:gdLst>
              <a:gd name="connsiteX0" fmla="*/ 558800 w 1040672"/>
              <a:gd name="connsiteY0" fmla="*/ 3098800 h 3098800"/>
              <a:gd name="connsiteX1" fmla="*/ 1022350 w 1040672"/>
              <a:gd name="connsiteY1" fmla="*/ 628650 h 3098800"/>
              <a:gd name="connsiteX2" fmla="*/ 0 w 1040672"/>
              <a:gd name="connsiteY2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672" h="3098800">
                <a:moveTo>
                  <a:pt x="558800" y="3098800"/>
                </a:moveTo>
                <a:cubicBezTo>
                  <a:pt x="837141" y="2121958"/>
                  <a:pt x="1115483" y="1145117"/>
                  <a:pt x="1022350" y="628650"/>
                </a:cubicBezTo>
                <a:cubicBezTo>
                  <a:pt x="929217" y="112183"/>
                  <a:pt x="464608" y="56091"/>
                  <a:pt x="0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96348" y="1470991"/>
            <a:ext cx="7871790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답글 쓰기는 새 글 쓰기와 동일하게 </a:t>
            </a:r>
            <a:r>
              <a:rPr lang="en-US" altLang="ko-KR" sz="1200">
                <a:latin typeface="+mj-ea"/>
                <a:ea typeface="+mj-ea"/>
              </a:rPr>
              <a:t>BoardDAO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insertNewArticle() </a:t>
            </a:r>
            <a:r>
              <a:rPr lang="ko-KR" altLang="en-US" sz="1200">
                <a:latin typeface="+mj-ea"/>
                <a:ea typeface="+mj-ea"/>
              </a:rPr>
              <a:t>메서드를 이용합니다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 BoardService </a:t>
            </a:r>
            <a:r>
              <a:rPr lang="ko-KR" altLang="en-US" sz="1200">
                <a:latin typeface="+mj-ea"/>
                <a:ea typeface="+mj-ea"/>
              </a:rPr>
              <a:t>클래스를 다음과 같이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55373" y="2047020"/>
            <a:ext cx="6661496" cy="11469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34147" name="TextBox 134146"/>
          <p:cNvSpPr txBox="1"/>
          <p:nvPr/>
        </p:nvSpPr>
        <p:spPr>
          <a:xfrm>
            <a:off x="642936" y="3429000"/>
            <a:ext cx="7557880" cy="2096287"/>
          </a:xfrm>
          <a:prstGeom prst="rect">
            <a:avLst/>
          </a:prstGeom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List&lt;Integer&gt; removeArticle(int 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List&lt;Integer&gt; articleNOList = boardDAO.selectRemovedArticles(articleNO);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boardDAO.deleteArticle(articleNO);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public int addReply(ArticleVO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	return boardDAO.insertNewArticle(article);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470991"/>
            <a:ext cx="7345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다음과 같이 작성하여 바인딩된 회원 정보를 차례대로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63706" y="1747990"/>
            <a:ext cx="6309691" cy="443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523054" y="6163709"/>
            <a:ext cx="1100874" cy="263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...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06287" y="1451113"/>
            <a:ext cx="7732643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글 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에서 답글쓰기를 클릭하면 </a:t>
            </a:r>
            <a:r>
              <a:rPr lang="en-US" altLang="ko-KR" sz="1200">
                <a:latin typeface="+mj-ea"/>
                <a:ea typeface="+mj-ea"/>
              </a:rPr>
              <a:t>fn_reply_form() </a:t>
            </a:r>
            <a:r>
              <a:rPr lang="ko-KR" altLang="en-US" sz="1200">
                <a:latin typeface="+mj-ea"/>
                <a:ea typeface="+mj-ea"/>
              </a:rPr>
              <a:t>함수를 호출하면서 글 번호와 요청명을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함께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2939" y="1912776"/>
            <a:ext cx="6390860" cy="48439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57FCDB-5771-6626-EB48-03BB459731E6}"/>
              </a:ext>
            </a:extLst>
          </p:cNvPr>
          <p:cNvCxnSpPr/>
          <p:nvPr/>
        </p:nvCxnSpPr>
        <p:spPr>
          <a:xfrm flipH="1" flipV="1">
            <a:off x="3937000" y="2825750"/>
            <a:ext cx="2432050" cy="334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084556-0549-A7F7-A184-281CC6471F3B}"/>
              </a:ext>
            </a:extLst>
          </p:cNvPr>
          <p:cNvSpPr txBox="1"/>
          <p:nvPr/>
        </p:nvSpPr>
        <p:spPr>
          <a:xfrm>
            <a:off x="5153025" y="4959350"/>
            <a:ext cx="232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해당 글번호에 대한 답글 쓰기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483948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function fn_reply_form(url, parentNO){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var form = document.createElement("form");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form.setAttribute("method", "post");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form.setAttribute("action", url);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var parentNOInput = document.createElement("input");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parentNOInput.setAttribute("type","hidden");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parentNOInput.setAttribute("name","parentNO");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parentNOInput.setAttribute("value", parentNO);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 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form.appendChild(parentNOInput);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    document.body.appendChild(form);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	 form.submit();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	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&lt;tr  id="tr_btn"   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&lt;td colspan="2" align="center"&gt;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&lt;input type=button value="수정하기" onClick="fn_enable(this.form)"&gt;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&lt;input type=button value="삭제하기" onClick="fn_remove_article('${contextPath}/board/removeArticle.do', ${article.articleNO})"&gt;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&lt;input type=button value="리스트로 돌아가기"  onClick="backToList(this.form)"&gt;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  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&lt;input type=button value="답글쓰기"  onClick="fn_reply_form('${contextPath}/board/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replyForm.do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', ${article.articleNO})"&gt;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&lt;/tr&gt;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04212" y="4311765"/>
            <a:ext cx="2551821" cy="2546234"/>
          </a:xfrm>
          <a:prstGeom prst="rect">
            <a:avLst/>
          </a:prstGeom>
          <a:noFill/>
          <a:ln w="9525">
            <a:solidFill>
              <a:srgbClr val="000000">
                <a:alpha val="100000"/>
              </a:srgbClr>
            </a:solidFill>
            <a:miter/>
          </a:ln>
        </p:spPr>
      </p:pic>
      <p:sp>
        <p:nvSpPr>
          <p:cNvPr id="13" name="순서도: 처리 12"/>
          <p:cNvSpPr/>
          <p:nvPr/>
        </p:nvSpPr>
        <p:spPr>
          <a:xfrm>
            <a:off x="8169758" y="6322736"/>
            <a:ext cx="331304" cy="227771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자유형: 도형 13"/>
          <p:cNvSpPr/>
          <p:nvPr/>
        </p:nvSpPr>
        <p:spPr>
          <a:xfrm>
            <a:off x="2654495" y="4318682"/>
            <a:ext cx="5407343" cy="2264283"/>
          </a:xfrm>
          <a:custGeom>
            <a:avLst/>
            <a:gdLst>
              <a:gd name="connsiteX0" fmla="*/ 235099 w 5407343"/>
              <a:gd name="connsiteY0" fmla="*/ -4478 h 2264283"/>
              <a:gd name="connsiteX1" fmla="*/ 224746 w 5407343"/>
              <a:gd name="connsiteY1" fmla="*/ 1610631 h 2264283"/>
              <a:gd name="connsiteX2" fmla="*/ 3310017 w 5407343"/>
              <a:gd name="connsiteY2" fmla="*/ 2221473 h 2264283"/>
              <a:gd name="connsiteX3" fmla="*/ 5411730 w 5407343"/>
              <a:gd name="connsiteY3" fmla="*/ 2211120 h 226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7343" h="2264283">
                <a:moveTo>
                  <a:pt x="235099" y="-4478"/>
                </a:moveTo>
                <a:cubicBezTo>
                  <a:pt x="233373" y="264706"/>
                  <a:pt x="-287740" y="1239638"/>
                  <a:pt x="224746" y="1610631"/>
                </a:cubicBezTo>
                <a:cubicBezTo>
                  <a:pt x="737232" y="1981622"/>
                  <a:pt x="2445519" y="2121392"/>
                  <a:pt x="3310017" y="2221473"/>
                </a:cubicBezTo>
                <a:cubicBezTo>
                  <a:pt x="4174514" y="2321554"/>
                  <a:pt x="5061445" y="2212844"/>
                  <a:pt x="5411730" y="2211120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12434" y="2523089"/>
            <a:ext cx="5042038" cy="44680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한컴산뜻돋움"/>
                <a:ea typeface="한컴산뜻돋움"/>
              </a:rPr>
              <a:t>&lt;form method=”post” action=“url”&gt;</a:t>
            </a:r>
          </a:p>
          <a:p>
            <a:pPr>
              <a:defRPr/>
            </a:pPr>
            <a:r>
              <a:rPr lang="en-US" altLang="ko-KR" sz="1200">
                <a:latin typeface="한컴산뜻돋움"/>
                <a:ea typeface="한컴산뜻돋움"/>
              </a:rPr>
              <a:t>     &lt;input type=“hidden” name=“parentNO” value=“parentNO”&gt;</a:t>
            </a:r>
          </a:p>
        </p:txBody>
      </p:sp>
      <p:sp>
        <p:nvSpPr>
          <p:cNvPr id="16" name="오른쪽 대괄호 15"/>
          <p:cNvSpPr/>
          <p:nvPr/>
        </p:nvSpPr>
        <p:spPr>
          <a:xfrm>
            <a:off x="4691062" y="473144"/>
            <a:ext cx="196712" cy="1294157"/>
          </a:xfrm>
          <a:prstGeom prst="rightBracket">
            <a:avLst>
              <a:gd name="adj" fmla="val 833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8" name="자유형: 도형 17"/>
          <p:cNvSpPr/>
          <p:nvPr/>
        </p:nvSpPr>
        <p:spPr>
          <a:xfrm>
            <a:off x="4913645" y="926305"/>
            <a:ext cx="1568606" cy="1562503"/>
          </a:xfrm>
          <a:custGeom>
            <a:avLst/>
            <a:gdLst>
              <a:gd name="connsiteX0" fmla="*/ -5165 w 1568606"/>
              <a:gd name="connsiteY0" fmla="*/ 64502 h 1562503"/>
              <a:gd name="connsiteX1" fmla="*/ 1226873 w 1568606"/>
              <a:gd name="connsiteY1" fmla="*/ 126621 h 1562503"/>
              <a:gd name="connsiteX2" fmla="*/ 1568531 w 1568606"/>
              <a:gd name="connsiteY2" fmla="*/ 1565725 h 156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8606" h="1562503">
                <a:moveTo>
                  <a:pt x="-5165" y="64502"/>
                </a:moveTo>
                <a:cubicBezTo>
                  <a:pt x="200174" y="74855"/>
                  <a:pt x="964590" y="-123582"/>
                  <a:pt x="1226873" y="126621"/>
                </a:cubicBezTo>
                <a:cubicBezTo>
                  <a:pt x="1489156" y="376825"/>
                  <a:pt x="1511588" y="1325874"/>
                  <a:pt x="1568531" y="1565725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8" y="1520687"/>
            <a:ext cx="7851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답글을 입력한 후 컨트롤러에 </a:t>
            </a:r>
            <a:r>
              <a:rPr lang="en-US" altLang="ko-KR" sz="1200">
                <a:latin typeface="+mj-ea"/>
                <a:ea typeface="+mj-ea"/>
              </a:rPr>
              <a:t>/board/addReply.do</a:t>
            </a:r>
            <a:r>
              <a:rPr lang="ko-KR" altLang="en-US" sz="1200">
                <a:latin typeface="+mj-ea"/>
                <a:ea typeface="+mj-ea"/>
              </a:rPr>
              <a:t>로 요청하도록 </a:t>
            </a:r>
            <a:r>
              <a:rPr lang="en-US" altLang="ko-KR" sz="1200">
                <a:latin typeface="+mj-ea"/>
                <a:ea typeface="+mj-ea"/>
              </a:rPr>
              <a:t>replyForm.jsp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44826" y="1797686"/>
            <a:ext cx="7593495" cy="4539803"/>
            <a:chOff x="767475" y="1797686"/>
            <a:chExt cx="8376524" cy="5544952"/>
          </a:xfrm>
        </p:grpSpPr>
        <p:pic>
          <p:nvPicPr>
            <p:cNvPr id="136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67475" y="1797686"/>
              <a:ext cx="7514397" cy="1115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9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171574" y="2913513"/>
              <a:ext cx="7972425" cy="442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05070" y="1470134"/>
            <a:ext cx="7122158" cy="44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34147" name="TextBox 134146"/>
          <p:cNvSpPr txBox="1"/>
          <p:nvPr/>
        </p:nvSpPr>
        <p:spPr>
          <a:xfrm>
            <a:off x="0" y="396197"/>
            <a:ext cx="9144000" cy="5755007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 src="http://code.jquery.com/jquery-latest.min.js"&gt;&lt;/script&gt;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type="text/javascript"&gt;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function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backToList(obj)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obj.action="${contextPath}/board/listArticles.do";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obj.submit();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function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readURL(input)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if (input.files &amp;&amp; input.files[0])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var reader = new FileReader();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reader.onload = function (e)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$('#preview').attr('src', e.target.result);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reader.readAsDataURL(input.files[0]);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&lt;/script&gt;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&lt;title&gt;답글쓰기 페이지&lt;/title&gt;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  <p:grpSp>
        <p:nvGrpSpPr>
          <p:cNvPr id="134148" name="그룹 132108"/>
          <p:cNvGrpSpPr/>
          <p:nvPr/>
        </p:nvGrpSpPr>
        <p:grpSpPr>
          <a:xfrm>
            <a:off x="5839434" y="4363425"/>
            <a:ext cx="3154002" cy="2494575"/>
            <a:chOff x="4671005" y="7654802"/>
            <a:chExt cx="3855828" cy="2767876"/>
          </a:xfrm>
        </p:grpSpPr>
        <p:pic>
          <p:nvPicPr>
            <p:cNvPr id="13414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71005" y="7654802"/>
              <a:ext cx="3855828" cy="2767876"/>
            </a:xfrm>
            <a:prstGeom prst="rect">
              <a:avLst/>
            </a:prstGeom>
            <a:noFill/>
            <a:ln w="9525">
              <a:solidFill>
                <a:srgbClr val="000000">
                  <a:alpha val="100000"/>
                </a:srgbClr>
              </a:solidFill>
              <a:miter/>
            </a:ln>
          </p:spPr>
        </p:pic>
        <p:sp>
          <p:nvSpPr>
            <p:cNvPr id="134150" name="직사각형 132107"/>
            <p:cNvSpPr/>
            <p:nvPr/>
          </p:nvSpPr>
          <p:spPr>
            <a:xfrm>
              <a:off x="5436835" y="9543223"/>
              <a:ext cx="432289" cy="197826"/>
            </a:xfrm>
            <a:prstGeom prst="rect">
              <a:avLst/>
            </a:prstGeom>
            <a:noFill/>
            <a:ln w="12700" cap="flat" cmpd="sng" algn="ctr">
              <a:solidFill>
                <a:srgbClr val="0000FF">
                  <a:alpha val="100000"/>
                </a:srgbClr>
              </a:solidFill>
              <a:prstDash val="solid"/>
              <a:miter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anchor="ctr"/>
            <a:lstStyle/>
            <a:p>
              <a:pPr mar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4152" name="오른쪽 대괄호 134151"/>
          <p:cNvSpPr/>
          <p:nvPr/>
        </p:nvSpPr>
        <p:spPr>
          <a:xfrm>
            <a:off x="3831741" y="3972546"/>
            <a:ext cx="528015" cy="1697935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153" name="자유형: 도형 134152"/>
          <p:cNvSpPr/>
          <p:nvPr/>
        </p:nvSpPr>
        <p:spPr>
          <a:xfrm>
            <a:off x="4363889" y="4935829"/>
            <a:ext cx="3792239" cy="755263"/>
          </a:xfrm>
          <a:custGeom>
            <a:avLst/>
            <a:gdLst>
              <a:gd name="connsiteX0" fmla="*/ -4131 w 3792239"/>
              <a:gd name="connsiteY0" fmla="*/ -429 h 755263"/>
              <a:gd name="connsiteX1" fmla="*/ 3795515 w 3792239"/>
              <a:gd name="connsiteY1" fmla="*/ 755358 h 75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2239" h="755263">
                <a:moveTo>
                  <a:pt x="-4131" y="-429"/>
                </a:moveTo>
                <a:cubicBezTo>
                  <a:pt x="629143" y="125535"/>
                  <a:pt x="3162241" y="629393"/>
                  <a:pt x="3795515" y="755358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34147" name="TextBox 134146"/>
          <p:cNvSpPr txBox="1"/>
          <p:nvPr/>
        </p:nvSpPr>
        <p:spPr>
          <a:xfrm>
            <a:off x="0" y="366754"/>
            <a:ext cx="9144000" cy="6001643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&lt;h1 style="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text-align:center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&lt;form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frmReply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method="post"  action="${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}/board/addReply.do"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enctype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="multipart/form-data"&gt;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&lt;table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글쓴이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&lt;td&gt;&lt;input type="text" size="5" value="lee" disabled /&gt;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글제목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&lt;td&gt;&lt;input type="text" size="67"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maxlength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="100" name="title"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valign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="top"&gt;&lt;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글내용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name="content" rows="10" cols="65"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maxlength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="4000"&gt;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이미지파일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첨부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 &lt;input type="file"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onchange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readURL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(this);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  &lt;td&gt;&lt;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id="preview"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="#"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width=200 height=200/&gt;&lt;/td&gt;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&lt;input type=submit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답글반영하기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취소"onClick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&lt;/form&gt;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&lt;/body&gt;&lt;/html&gt;</a:t>
            </a: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B5F72988-6F40-C27A-29C6-3E80AB7955D5}"/>
              </a:ext>
            </a:extLst>
          </p:cNvPr>
          <p:cNvSpPr/>
          <p:nvPr/>
        </p:nvSpPr>
        <p:spPr>
          <a:xfrm>
            <a:off x="2254250" y="4076700"/>
            <a:ext cx="1885950" cy="323850"/>
          </a:xfrm>
          <a:prstGeom prst="wedgeEllipseCallout">
            <a:avLst>
              <a:gd name="adj1" fmla="val -39423"/>
              <a:gd name="adj2" fmla="val -53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/>
              <a:t>오류발생</a:t>
            </a:r>
            <a:r>
              <a:rPr lang="en-US" altLang="ko-KR" sz="1000" b="1" dirty="0"/>
              <a:t>..</a:t>
            </a:r>
            <a:r>
              <a:rPr lang="ko-KR" altLang="en-US" sz="1000" b="1" dirty="0"/>
              <a:t>삭제하기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3503" y="1589612"/>
            <a:ext cx="6833205" cy="27448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332491"/>
            <a:ext cx="7374832" cy="265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/board/listArticle.do</a:t>
            </a:r>
            <a:r>
              <a:rPr lang="ko-KR" altLang="en-US" sz="1200">
                <a:latin typeface="+mj-ea"/>
                <a:ea typeface="+mj-ea"/>
              </a:rPr>
              <a:t>로 요청하여 게시글 중에 부모 글을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82348" y="1784074"/>
            <a:ext cx="596348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234455"/>
            <a:ext cx="6798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글 상세창에서 답글쓰기를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759439" y="1511454"/>
            <a:ext cx="4631207" cy="4857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4740965" y="5466522"/>
            <a:ext cx="516835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21296"/>
            <a:ext cx="7674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“상품평입니다</a:t>
            </a:r>
            <a:r>
              <a:rPr lang="en-US" altLang="ko-KR" sz="1200">
                <a:latin typeface="+mj-ea"/>
                <a:ea typeface="+mj-ea"/>
              </a:rPr>
              <a:t>.”</a:t>
            </a:r>
            <a:r>
              <a:rPr lang="ko-KR" altLang="en-US" sz="1200">
                <a:latin typeface="+mj-ea"/>
                <a:ea typeface="+mj-ea"/>
              </a:rPr>
              <a:t>에 대한 답글</a:t>
            </a:r>
            <a:r>
              <a:rPr lang="en-US" altLang="ko-KR" sz="1200">
                <a:latin typeface="+mj-ea"/>
                <a:ea typeface="+mj-ea"/>
              </a:rPr>
              <a:t>(“</a:t>
            </a:r>
            <a:r>
              <a:rPr lang="ko-KR" altLang="en-US" sz="1200">
                <a:latin typeface="+mj-ea"/>
                <a:ea typeface="+mj-ea"/>
              </a:rPr>
              <a:t>이용 후기입니다</a:t>
            </a:r>
            <a:r>
              <a:rPr lang="en-US" altLang="ko-KR" sz="1200">
                <a:latin typeface="+mj-ea"/>
                <a:ea typeface="+mj-ea"/>
              </a:rPr>
              <a:t>.”)</a:t>
            </a:r>
            <a:r>
              <a:rPr lang="ko-KR" altLang="en-US" sz="1200">
                <a:latin typeface="+mj-ea"/>
                <a:ea typeface="+mj-ea"/>
              </a:rPr>
              <a:t>을 작성한 후 답글반영하기를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5369" y="1698295"/>
            <a:ext cx="5924114" cy="425258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2395330" y="4641574"/>
            <a:ext cx="59634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470991"/>
            <a:ext cx="716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작성한 답글의 내용을 한 번 더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18070" y="1747990"/>
            <a:ext cx="4681693" cy="485159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004132" y="1214645"/>
            <a:ext cx="4020429" cy="56433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65922" y="1441174"/>
            <a:ext cx="738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글 목록을 보면 답글이 추가된 것을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0803" y="1718173"/>
            <a:ext cx="8635012" cy="29459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832652" y="2136913"/>
            <a:ext cx="1311965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565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또한 답글에 추가한 이미지도 폴더에 저장됩니다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5784" y="1747990"/>
            <a:ext cx="6859242" cy="423213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4770783" y="3359426"/>
            <a:ext cx="795130" cy="8945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17.4.7 </a:t>
            </a:r>
            <a:r>
              <a:rPr lang="ko-KR" altLang="en-US" b="1"/>
              <a:t>게시판 페이징 기능 구현</a:t>
            </a:r>
            <a:endParaRPr lang="en-US" altLang="ko-KR" b="1" spc="-94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05119" y="1787933"/>
            <a:ext cx="7781606" cy="331118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2643809" y="4492487"/>
            <a:ext cx="3389243" cy="3379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25556" y="1496917"/>
            <a:ext cx="4760843" cy="26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페이징 기능 구현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5555" y="4725164"/>
            <a:ext cx="8219662" cy="173088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하단에 보이는 숫자는 페이지 번호임</a:t>
            </a:r>
            <a:r>
              <a:rPr lang="en-US" altLang="ko-KR" sz="1200">
                <a:latin typeface="+mj-ea"/>
                <a:ea typeface="+mj-ea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한 페이지마다 </a:t>
            </a:r>
            <a:r>
              <a:rPr lang="en-US" altLang="ko-KR" sz="1200">
                <a:latin typeface="+mj-ea"/>
                <a:ea typeface="+mj-ea"/>
              </a:rPr>
              <a:t>10</a:t>
            </a:r>
            <a:r>
              <a:rPr lang="ko-KR" altLang="en-US" sz="1200">
                <a:latin typeface="+mj-ea"/>
                <a:ea typeface="+mj-ea"/>
              </a:rPr>
              <a:t>개의 글이 표시되고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 페이지 </a:t>
            </a:r>
            <a:r>
              <a:rPr lang="en-US" altLang="ko-KR" sz="1200">
                <a:latin typeface="+mj-ea"/>
                <a:ea typeface="+mj-ea"/>
              </a:rPr>
              <a:t>10</a:t>
            </a:r>
            <a:r>
              <a:rPr lang="ko-KR" altLang="en-US" sz="1200">
                <a:latin typeface="+mj-ea"/>
                <a:ea typeface="+mj-ea"/>
              </a:rPr>
              <a:t>개가 모여 한 개의 섹션</a:t>
            </a:r>
            <a:r>
              <a:rPr lang="en-US" altLang="ko-KR" sz="1200">
                <a:latin typeface="+mj-ea"/>
                <a:ea typeface="+mj-ea"/>
              </a:rPr>
              <a:t>(section)</a:t>
            </a:r>
            <a:r>
              <a:rPr lang="ko-KR" altLang="en-US" sz="1200">
                <a:latin typeface="+mj-ea"/>
                <a:ea typeface="+mj-ea"/>
              </a:rPr>
              <a:t>이 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섹션 하나는 첫 번째 페이지부터 열 번째 페이지임 </a:t>
            </a:r>
            <a:r>
              <a:rPr lang="en-US" altLang="ko-KR" sz="1200">
                <a:latin typeface="+mj-ea"/>
                <a:ea typeface="+mj-ea"/>
              </a:rPr>
              <a:t>/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section=1</a:t>
            </a:r>
            <a:r>
              <a:rPr lang="ko-KR" altLang="en-US" sz="1200">
                <a:latin typeface="+mj-ea"/>
                <a:ea typeface="+mj-ea"/>
              </a:rPr>
              <a:t> 은 </a:t>
            </a:r>
            <a:r>
              <a:rPr lang="en-US" altLang="ko-KR" sz="1200">
                <a:latin typeface="+mj-ea"/>
                <a:ea typeface="+mj-ea"/>
              </a:rPr>
              <a:t>1~100</a:t>
            </a:r>
            <a:r>
              <a:rPr lang="ko-KR" altLang="en-US" sz="1200">
                <a:latin typeface="+mj-ea"/>
                <a:ea typeface="+mj-ea"/>
              </a:rPr>
              <a:t>번 글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두 번째 섹션은 열한 번째 페이지부터 스무 번째 페이지까지임  </a:t>
            </a:r>
            <a:r>
              <a:rPr lang="en-US" altLang="ko-KR" sz="1200">
                <a:latin typeface="+mj-ea"/>
                <a:ea typeface="+mj-ea"/>
              </a:rPr>
              <a:t>/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section=2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101~200</a:t>
            </a:r>
            <a:r>
              <a:rPr lang="ko-KR" altLang="en-US" sz="1200">
                <a:latin typeface="+mj-ea"/>
                <a:ea typeface="+mj-ea"/>
              </a:rPr>
              <a:t>번 글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따라서 사용자가 글 목록 페이지에서 </a:t>
            </a:r>
            <a:r>
              <a:rPr lang="en-US" altLang="ko-KR" sz="1200">
                <a:latin typeface="+mj-ea"/>
                <a:ea typeface="+mj-ea"/>
              </a:rPr>
              <a:t>[2]</a:t>
            </a:r>
            <a:r>
              <a:rPr lang="ko-KR" altLang="en-US" sz="1200">
                <a:latin typeface="+mj-ea"/>
                <a:ea typeface="+mj-ea"/>
              </a:rPr>
              <a:t>를 클릭하면 브라우저는 서버에 </a:t>
            </a:r>
            <a:r>
              <a:rPr lang="en-US" altLang="ko-KR" sz="1200">
                <a:latin typeface="+mj-ea"/>
                <a:ea typeface="+mj-ea"/>
              </a:rPr>
              <a:t>section </a:t>
            </a:r>
            <a:r>
              <a:rPr lang="ko-KR" altLang="en-US" sz="1200">
                <a:latin typeface="+mj-ea"/>
                <a:ea typeface="+mj-ea"/>
              </a:rPr>
              <a:t>값으로는 </a:t>
            </a:r>
            <a:r>
              <a:rPr lang="en-US" altLang="ko-KR" sz="1200">
                <a:latin typeface="+mj-ea"/>
                <a:ea typeface="+mj-ea"/>
              </a:rPr>
              <a:t>1</a:t>
            </a:r>
            <a:r>
              <a:rPr lang="ko-KR" altLang="en-US" sz="120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, 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en-US" altLang="ko-KR" sz="1200">
                <a:latin typeface="+mj-ea"/>
                <a:ea typeface="+mj-ea"/>
              </a:rPr>
              <a:t>pageNum </a:t>
            </a:r>
            <a:r>
              <a:rPr lang="ko-KR" altLang="en-US" sz="1200">
                <a:latin typeface="+mj-ea"/>
                <a:ea typeface="+mj-ea"/>
              </a:rPr>
              <a:t>값으로는 </a:t>
            </a:r>
            <a:r>
              <a:rPr lang="en-US" altLang="ko-KR" sz="1200">
                <a:latin typeface="+mj-ea"/>
                <a:ea typeface="+mj-ea"/>
              </a:rPr>
              <a:t>2</a:t>
            </a:r>
            <a:r>
              <a:rPr lang="ko-KR" altLang="en-US" sz="1200">
                <a:latin typeface="+mj-ea"/>
                <a:ea typeface="+mj-ea"/>
              </a:rPr>
              <a:t>를 전송함 </a:t>
            </a:r>
            <a:r>
              <a:rPr lang="en-US" altLang="ko-KR" sz="1200">
                <a:latin typeface="+mj-ea"/>
                <a:ea typeface="+mj-ea"/>
              </a:rPr>
              <a:t>/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section=1,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pageNum = 2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11~20</a:t>
            </a:r>
            <a:r>
              <a:rPr lang="ko-KR" altLang="en-US" sz="1200">
                <a:latin typeface="+mj-ea"/>
                <a:ea typeface="+mj-ea"/>
              </a:rPr>
              <a:t>번 글</a:t>
            </a: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52938" y="1773916"/>
            <a:ext cx="6430617" cy="2414077"/>
          </a:xfrm>
          <a:prstGeom prst="rect">
            <a:avLst/>
          </a:prstGeom>
        </p:spPr>
      </p:pic>
      <p:sp>
        <p:nvSpPr>
          <p:cNvPr id="8" name="사각형 설명선 7"/>
          <p:cNvSpPr/>
          <p:nvPr/>
        </p:nvSpPr>
        <p:spPr>
          <a:xfrm>
            <a:off x="5252828" y="2980953"/>
            <a:ext cx="2077085" cy="433333"/>
          </a:xfrm>
          <a:prstGeom prst="wedgeRectCallout">
            <a:avLst>
              <a:gd name="adj1" fmla="val -75623"/>
              <a:gd name="adj2" fmla="val 4419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1">
              <a:spcAft>
                <a:spcPct val="3000"/>
              </a:spcAft>
              <a:defRPr/>
            </a:pPr>
            <a:r>
              <a:rPr lang="ko-KR" altLang="ko-KR" sz="1000" b="1">
                <a:solidFill>
                  <a:srgbClr val="000000"/>
                </a:solidFill>
                <a:cs typeface="Times New Roman"/>
              </a:rPr>
              <a:t>한 개의 섹션은</a:t>
            </a:r>
            <a:r>
              <a:rPr lang="en-US" altLang="ko-KR" sz="1000" b="1">
                <a:solidFill>
                  <a:srgbClr val="000000"/>
                </a:solidFill>
                <a:cs typeface="Times New Roman"/>
              </a:rPr>
              <a:t> 10</a:t>
            </a:r>
            <a:r>
              <a:rPr lang="ko-KR" altLang="ko-KR" sz="1000" b="1">
                <a:solidFill>
                  <a:srgbClr val="000000"/>
                </a:solidFill>
                <a:cs typeface="Times New Roman"/>
              </a:rPr>
              <a:t>개 페이지로 이루어집니다</a:t>
            </a:r>
            <a:r>
              <a:rPr lang="en-US" altLang="ko-KR" sz="1000" b="1">
                <a:solidFill>
                  <a:srgbClr val="000000"/>
                </a:solidFill>
                <a:cs typeface="Times New Roman"/>
              </a:rPr>
              <a:t>.</a:t>
            </a:r>
            <a:endParaRPr lang="ko-KR" altLang="ko-KR" sz="1000">
              <a:cs typeface="Times New Roman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9487" y="3414286"/>
            <a:ext cx="1485899" cy="1737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8" name="그룹 7"/>
          <p:cNvGrpSpPr/>
          <p:nvPr/>
        </p:nvGrpSpPr>
        <p:grpSpPr>
          <a:xfrm>
            <a:off x="1324274" y="1357917"/>
            <a:ext cx="5947730" cy="5500083"/>
            <a:chOff x="1324274" y="1357917"/>
            <a:chExt cx="5947730" cy="5500083"/>
          </a:xfrm>
        </p:grpSpPr>
        <p:grpSp>
          <p:nvGrpSpPr>
            <p:cNvPr id="3" name="그룹 2"/>
            <p:cNvGrpSpPr/>
            <p:nvPr/>
          </p:nvGrpSpPr>
          <p:grpSpPr>
            <a:xfrm>
              <a:off x="1324274" y="1357917"/>
              <a:ext cx="5947730" cy="5500083"/>
              <a:chOff x="1055977" y="1570383"/>
              <a:chExt cx="6720553" cy="6255457"/>
            </a:xfrm>
          </p:grpSpPr>
          <p:pic>
            <p:nvPicPr>
              <p:cNvPr id="14643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055977" y="1570383"/>
                <a:ext cx="6669097" cy="2932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272818" y="4503048"/>
                <a:ext cx="6503712" cy="33227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604979" y="5720316"/>
              <a:ext cx="40403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 b="1" dirty="0">
                  <a:solidFill>
                    <a:srgbClr val="FF0000"/>
                  </a:solidFill>
                  <a:latin typeface="+mj-ea"/>
                  <a:ea typeface="+mj-ea"/>
                </a:rPr>
                <a:t>) )</a:t>
              </a:r>
              <a:endParaRPr lang="ko-KR" altLang="en-US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D1678-BE88-04F2-E297-EC3B5A08A417}"/>
              </a:ext>
            </a:extLst>
          </p:cNvPr>
          <p:cNvSpPr txBox="1"/>
          <p:nvPr/>
        </p:nvSpPr>
        <p:spPr>
          <a:xfrm>
            <a:off x="2627792" y="1562033"/>
            <a:ext cx="19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BC9E8-5FD6-E042-E602-35C9F7B64E4E}"/>
              </a:ext>
            </a:extLst>
          </p:cNvPr>
          <p:cNvSpPr txBox="1"/>
          <p:nvPr/>
        </p:nvSpPr>
        <p:spPr>
          <a:xfrm>
            <a:off x="3634966" y="3303200"/>
            <a:ext cx="191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CBC038-A617-9A34-4D86-2F436633CBF2}"/>
              </a:ext>
            </a:extLst>
          </p:cNvPr>
          <p:cNvSpPr/>
          <p:nvPr/>
        </p:nvSpPr>
        <p:spPr>
          <a:xfrm>
            <a:off x="1612900" y="6572250"/>
            <a:ext cx="259096" cy="1524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884583" y="1540565"/>
            <a:ext cx="5923721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서브쿼리문의 실행 순서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583" y="1817564"/>
            <a:ext cx="7364895" cy="118090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기존 계층형 구조로 글 목록을 일단 조회함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그 결과에 대해 다시 </a:t>
            </a:r>
            <a:r>
              <a:rPr lang="en-US" altLang="ko-KR" sz="1200">
                <a:latin typeface="+mj-ea"/>
                <a:ea typeface="+mj-ea"/>
              </a:rPr>
              <a:t>ROWNUM(recNum)</a:t>
            </a:r>
            <a:r>
              <a:rPr lang="ko-KR" altLang="en-US" sz="1200">
                <a:latin typeface="+mj-ea"/>
                <a:ea typeface="+mj-ea"/>
              </a:rPr>
              <a:t>이 표시되도록 서브 쿼리문을 이용해 다시 한번 조회함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ROWNUM</a:t>
            </a:r>
            <a:r>
              <a:rPr lang="ko-KR" altLang="en-US" sz="1200">
                <a:latin typeface="+mj-ea"/>
                <a:ea typeface="+mj-ea"/>
              </a:rPr>
              <a:t>이 표시된 두 번째 결과에서 </a:t>
            </a:r>
            <a:r>
              <a:rPr lang="en-US" altLang="ko-KR" sz="1200">
                <a:latin typeface="+mj-ea"/>
                <a:ea typeface="+mj-ea"/>
              </a:rPr>
              <a:t>section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pageNum</a:t>
            </a:r>
            <a:r>
              <a:rPr lang="ko-KR" altLang="en-US" sz="1200">
                <a:latin typeface="+mj-ea"/>
                <a:ea typeface="+mj-ea"/>
              </a:rPr>
              <a:t>으로 계산된 </a:t>
            </a:r>
            <a:r>
              <a:rPr lang="en-US" altLang="ko-KR" sz="1200">
                <a:latin typeface="+mj-ea"/>
                <a:ea typeface="+mj-ea"/>
              </a:rPr>
              <a:t>where</a:t>
            </a:r>
            <a:r>
              <a:rPr lang="ko-KR" altLang="en-US" sz="1200">
                <a:latin typeface="+mj-ea"/>
                <a:ea typeface="+mj-ea"/>
              </a:rPr>
              <a:t>절의 </a:t>
            </a:r>
            <a:r>
              <a:rPr lang="en-US" altLang="ko-KR" sz="1200">
                <a:latin typeface="+mj-ea"/>
                <a:ea typeface="+mj-ea"/>
              </a:rPr>
              <a:t>between </a:t>
            </a:r>
            <a:r>
              <a:rPr lang="ko-KR" altLang="en-US" sz="1200">
                <a:latin typeface="+mj-ea"/>
                <a:ea typeface="+mj-ea"/>
              </a:rPr>
              <a:t>연산자 사이의 값에 해당하는 </a:t>
            </a:r>
            <a:r>
              <a:rPr lang="en-US" altLang="ko-KR" sz="1200">
                <a:latin typeface="+mj-ea"/>
                <a:ea typeface="+mj-ea"/>
              </a:rPr>
              <a:t>ROWNUM</a:t>
            </a:r>
            <a:r>
              <a:rPr lang="ko-KR" altLang="en-US" sz="1200">
                <a:latin typeface="+mj-ea"/>
                <a:ea typeface="+mj-ea"/>
              </a:rPr>
              <a:t>이 있는 레코드들만 최종적으로 조회함</a:t>
            </a: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84583" y="3750889"/>
            <a:ext cx="7177829" cy="1675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64703" y="3428999"/>
            <a:ext cx="5943601" cy="26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  <a:ea typeface="+mj-ea"/>
              </a:rPr>
              <a:t>section </a:t>
            </a:r>
            <a:r>
              <a:rPr lang="ko-KR" altLang="ko-KR" sz="1200" b="1">
                <a:latin typeface="+mj-ea"/>
                <a:ea typeface="+mj-ea"/>
              </a:rPr>
              <a:t>값이</a:t>
            </a:r>
            <a:r>
              <a:rPr lang="en-US" altLang="ko-KR" sz="1200" b="1">
                <a:latin typeface="+mj-ea"/>
                <a:ea typeface="+mj-ea"/>
              </a:rPr>
              <a:t> 1</a:t>
            </a:r>
            <a:r>
              <a:rPr lang="ko-KR" altLang="ko-KR" sz="1200" b="1">
                <a:latin typeface="+mj-ea"/>
                <a:ea typeface="+mj-ea"/>
              </a:rPr>
              <a:t>이고</a:t>
            </a:r>
            <a:r>
              <a:rPr lang="en-US" altLang="ko-KR" sz="1200" b="1">
                <a:latin typeface="+mj-ea"/>
                <a:ea typeface="+mj-ea"/>
              </a:rPr>
              <a:t> pageNum</a:t>
            </a:r>
            <a:r>
              <a:rPr lang="ko-KR" altLang="ko-KR" sz="1200" b="1">
                <a:latin typeface="+mj-ea"/>
                <a:ea typeface="+mj-ea"/>
              </a:rPr>
              <a:t>이</a:t>
            </a:r>
            <a:r>
              <a:rPr lang="en-US" altLang="ko-KR" sz="1200" b="1">
                <a:latin typeface="+mj-ea"/>
                <a:ea typeface="+mj-ea"/>
              </a:rPr>
              <a:t> 1</a:t>
            </a:r>
            <a:r>
              <a:rPr lang="ko-KR" altLang="ko-KR" sz="1200" b="1">
                <a:latin typeface="+mj-ea"/>
                <a:ea typeface="+mj-ea"/>
              </a:rPr>
              <a:t>인 경우 조회된 글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06287" y="1402065"/>
            <a:ext cx="7424530" cy="262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본격적인 실습을 위해 페이지 기능을 구현한 자바 클래스와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다음과 같이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19190" y="1679064"/>
            <a:ext cx="1939828" cy="465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4388" y="1440525"/>
            <a:ext cx="761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44089" y="1800383"/>
            <a:ext cx="6880985" cy="20808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4274" y="1542568"/>
            <a:ext cx="6460435" cy="5219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9B336A-B655-7E48-346A-32767D30F884}"/>
              </a:ext>
            </a:extLst>
          </p:cNvPr>
          <p:cNvCxnSpPr/>
          <p:nvPr/>
        </p:nvCxnSpPr>
        <p:spPr>
          <a:xfrm>
            <a:off x="2082800" y="2495550"/>
            <a:ext cx="10477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967E59-DAAF-E5EA-0560-EDA0CAC90357}"/>
              </a:ext>
            </a:extLst>
          </p:cNvPr>
          <p:cNvCxnSpPr/>
          <p:nvPr/>
        </p:nvCxnSpPr>
        <p:spPr>
          <a:xfrm flipH="1">
            <a:off x="615950" y="2495550"/>
            <a:ext cx="1765300" cy="527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93B307-BB30-6145-79C4-6B8A9BEBC682}"/>
              </a:ext>
            </a:extLst>
          </p:cNvPr>
          <p:cNvSpPr txBox="1"/>
          <p:nvPr/>
        </p:nvSpPr>
        <p:spPr>
          <a:xfrm>
            <a:off x="88900" y="3003550"/>
            <a:ext cx="167005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BoardService</a:t>
            </a:r>
            <a:r>
              <a:rPr lang="ko-KR" altLang="en-US" sz="1200" b="1" dirty="0"/>
              <a:t> 에서 </a:t>
            </a:r>
            <a:r>
              <a:rPr lang="ko-KR" altLang="en-US" sz="1200" b="1" dirty="0" err="1"/>
              <a:t>전체글수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해당글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개 자료를 담아서 반환 받은 </a:t>
            </a:r>
            <a:r>
              <a:rPr lang="en-US" altLang="ko-KR" sz="1200" b="1" dirty="0"/>
              <a:t>map</a:t>
            </a:r>
            <a:r>
              <a:rPr lang="ko-KR" altLang="en-US" sz="1200" b="1" dirty="0"/>
              <a:t>객체에 섹션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페이지번호 추가하기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4C8D3F4-4C08-876F-4086-6A8678CED7C4}"/>
              </a:ext>
            </a:extLst>
          </p:cNvPr>
          <p:cNvCxnSpPr/>
          <p:nvPr/>
        </p:nvCxnSpPr>
        <p:spPr>
          <a:xfrm>
            <a:off x="2082800" y="1822450"/>
            <a:ext cx="21399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50531" name="그림 15053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2183" y="6350"/>
            <a:ext cx="8879633" cy="6858000"/>
          </a:xfrm>
          <a:prstGeom prst="rect">
            <a:avLst/>
          </a:prstGeom>
        </p:spPr>
      </p:pic>
      <p:cxnSp>
        <p:nvCxnSpPr>
          <p:cNvPr id="150534" name="직선 연결선 150533"/>
          <p:cNvCxnSpPr/>
          <p:nvPr/>
        </p:nvCxnSpPr>
        <p:spPr>
          <a:xfrm>
            <a:off x="844261" y="1609055"/>
            <a:ext cx="346363" cy="86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535" name="직사각형 150534"/>
          <p:cNvSpPr/>
          <p:nvPr/>
        </p:nvSpPr>
        <p:spPr>
          <a:xfrm>
            <a:off x="2169102" y="1955418"/>
            <a:ext cx="5143500" cy="2320636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150536" name="직사각형 150535"/>
          <p:cNvSpPr/>
          <p:nvPr/>
        </p:nvSpPr>
        <p:spPr>
          <a:xfrm>
            <a:off x="2203739" y="4509850"/>
            <a:ext cx="5134841" cy="2348149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150537" name="왼쪽 대괄호 150536"/>
          <p:cNvSpPr/>
          <p:nvPr/>
        </p:nvSpPr>
        <p:spPr>
          <a:xfrm>
            <a:off x="1770784" y="2012951"/>
            <a:ext cx="172316" cy="2496900"/>
          </a:xfrm>
          <a:prstGeom prst="lef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0538" name="직사각형 150537"/>
          <p:cNvSpPr txBox="1"/>
          <p:nvPr/>
        </p:nvSpPr>
        <p:spPr>
          <a:xfrm>
            <a:off x="142874" y="3955656"/>
            <a:ext cx="1567296" cy="1919364"/>
          </a:xfrm>
          <a:prstGeom prst="rect">
            <a:avLst/>
          </a:prstGeom>
          <a:ln w="25400" cap="flat" cmpd="sng">
            <a:solidFill>
              <a:srgbClr val="FF66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요청 매핑이 </a:t>
            </a:r>
            <a:r>
              <a:rPr lang="en-US" altLang="ko-KR" sz="1000"/>
              <a:t>null </a:t>
            </a:r>
            <a:r>
              <a:rPr lang="ko-KR" altLang="en-US" sz="1000"/>
              <a:t>혹은</a:t>
            </a:r>
          </a:p>
          <a:p>
            <a:r>
              <a:rPr lang="ko-KR" altLang="en-US" sz="1000"/>
              <a:t> / </a:t>
            </a:r>
            <a:r>
              <a:rPr lang="en-US" altLang="ko-KR" sz="1000"/>
              <a:t>listArticles.do</a:t>
            </a:r>
            <a:r>
              <a:rPr lang="ko-KR" altLang="en-US" sz="1000"/>
              <a:t> 이면</a:t>
            </a:r>
          </a:p>
          <a:p>
            <a:endParaRPr lang="ko-KR" altLang="en-US" sz="1000"/>
          </a:p>
          <a:p>
            <a:r>
              <a:rPr lang="ko-KR" altLang="en-US" sz="1000"/>
              <a:t>최초요청시 </a:t>
            </a:r>
            <a:r>
              <a:rPr lang="en-US" altLang="ko-KR" sz="1000"/>
              <a:t>section </a:t>
            </a:r>
            <a:r>
              <a:rPr lang="ko-KR" altLang="en-US" sz="1000"/>
              <a:t>값과</a:t>
            </a:r>
          </a:p>
          <a:p>
            <a:r>
              <a:rPr lang="en-US" altLang="ko-KR" sz="1000"/>
              <a:t>pageNum </a:t>
            </a:r>
            <a:r>
              <a:rPr lang="ko-KR" altLang="en-US" sz="1000"/>
              <a:t>값이 없으면 각1로 초기화하고</a:t>
            </a:r>
          </a:p>
          <a:p>
            <a:endParaRPr lang="ko-KR" altLang="en-US" sz="1000"/>
          </a:p>
          <a:p>
            <a:r>
              <a:rPr lang="en-US" altLang="ko-KR" sz="1000"/>
              <a:t>Model(Service</a:t>
            </a:r>
            <a:r>
              <a:rPr lang="ko-KR" altLang="en-US" sz="1000"/>
              <a:t>와 </a:t>
            </a:r>
            <a:r>
              <a:rPr lang="en-US" altLang="ko-KR" sz="1000"/>
              <a:t>Dao)</a:t>
            </a:r>
          </a:p>
          <a:p>
            <a:r>
              <a:rPr lang="ko-KR" altLang="en-US" sz="1000"/>
              <a:t>처리 후,</a:t>
            </a:r>
          </a:p>
          <a:p>
            <a:endParaRPr lang="ko-KR" altLang="en-US" sz="1000"/>
          </a:p>
          <a:p>
            <a:r>
              <a:rPr lang="ko-KR" altLang="en-US" sz="1000"/>
              <a:t>게시판 글목록으로 포워드한다.</a:t>
            </a:r>
          </a:p>
        </p:txBody>
      </p:sp>
      <p:sp>
        <p:nvSpPr>
          <p:cNvPr id="150539" name="자유형 150538"/>
          <p:cNvSpPr/>
          <p:nvPr/>
        </p:nvSpPr>
        <p:spPr>
          <a:xfrm>
            <a:off x="948419" y="3456976"/>
            <a:ext cx="801629" cy="512281"/>
          </a:xfrm>
          <a:custGeom>
            <a:avLst/>
            <a:gdLst>
              <a:gd name="connsiteX0" fmla="*/ 805046 w 801629"/>
              <a:gd name="connsiteY0" fmla="*/ 135010 h 512281"/>
              <a:gd name="connsiteX1" fmla="*/ 129637 w 801629"/>
              <a:gd name="connsiteY1" fmla="*/ 13782 h 512281"/>
              <a:gd name="connsiteX2" fmla="*/ -248 w 801629"/>
              <a:gd name="connsiteY2" fmla="*/ 516010 h 51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1629" h="512281">
                <a:moveTo>
                  <a:pt x="805046" y="135010"/>
                </a:moveTo>
                <a:cubicBezTo>
                  <a:pt x="692478" y="114805"/>
                  <a:pt x="263853" y="-49717"/>
                  <a:pt x="129637" y="13782"/>
                </a:cubicBezTo>
                <a:cubicBezTo>
                  <a:pt x="-4578" y="77282"/>
                  <a:pt x="21398" y="432305"/>
                  <a:pt x="-248" y="51601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0540" name="직사각형 150539"/>
          <p:cNvSpPr/>
          <p:nvPr/>
        </p:nvSpPr>
        <p:spPr>
          <a:xfrm>
            <a:off x="2212398" y="3320405"/>
            <a:ext cx="3965863" cy="243990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</p:sp>
      <p:sp>
        <p:nvSpPr>
          <p:cNvPr id="150541" name="직사각형 150540"/>
          <p:cNvSpPr/>
          <p:nvPr/>
        </p:nvSpPr>
        <p:spPr>
          <a:xfrm>
            <a:off x="2232248" y="5840686"/>
            <a:ext cx="3965863" cy="243990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64E07-A95E-2AB4-A77A-5882F87521AC}"/>
              </a:ext>
            </a:extLst>
          </p:cNvPr>
          <p:cNvSpPr txBox="1"/>
          <p:nvPr/>
        </p:nvSpPr>
        <p:spPr>
          <a:xfrm>
            <a:off x="6299200" y="673100"/>
            <a:ext cx="2432050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BoardService</a:t>
            </a:r>
            <a:r>
              <a:rPr lang="ko-KR" altLang="en-US" sz="1200" dirty="0"/>
              <a:t>에서 생성된</a:t>
            </a:r>
            <a:endParaRPr lang="en-US" altLang="ko-KR" sz="1200" dirty="0"/>
          </a:p>
          <a:p>
            <a:r>
              <a:rPr lang="en-US" altLang="ko-KR" sz="1200" dirty="0" err="1"/>
              <a:t>articlesMap</a:t>
            </a:r>
            <a:r>
              <a:rPr lang="ko-KR" altLang="en-US" sz="1200" dirty="0"/>
              <a:t>에</a:t>
            </a:r>
            <a:r>
              <a:rPr lang="en-US" altLang="ko-KR" sz="1200" dirty="0"/>
              <a:t> </a:t>
            </a:r>
            <a:r>
              <a:rPr lang="ko-KR" altLang="en-US" sz="1200" dirty="0"/>
              <a:t>바인딩한 자료</a:t>
            </a:r>
            <a:endParaRPr lang="en-US" altLang="ko-KR" sz="1200" dirty="0"/>
          </a:p>
          <a:p>
            <a:r>
              <a:rPr lang="en-US" altLang="ko-KR" sz="1200" dirty="0" err="1"/>
              <a:t>totalArticles</a:t>
            </a:r>
            <a:r>
              <a:rPr lang="en-US" altLang="ko-KR" sz="1200" dirty="0"/>
              <a:t>(</a:t>
            </a:r>
            <a:r>
              <a:rPr lang="ko-KR" altLang="en-US" sz="1200" dirty="0"/>
              <a:t>총 </a:t>
            </a:r>
            <a:r>
              <a:rPr lang="ko-KR" altLang="en-US" sz="1200" dirty="0" err="1"/>
              <a:t>게시글수</a:t>
            </a:r>
            <a:r>
              <a:rPr lang="en-US" altLang="ko-KR" sz="1200" dirty="0"/>
              <a:t>)</a:t>
            </a:r>
            <a:r>
              <a:rPr lang="ko-KR" altLang="en-US" sz="1200" dirty="0"/>
              <a:t>와</a:t>
            </a:r>
            <a:endParaRPr lang="en-US" altLang="ko-KR" sz="1200" dirty="0"/>
          </a:p>
          <a:p>
            <a:r>
              <a:rPr lang="en-US" altLang="ko-KR" sz="1200" dirty="0" err="1"/>
              <a:t>artticlesList</a:t>
            </a:r>
            <a:r>
              <a:rPr lang="en-US" altLang="ko-KR" sz="1200" dirty="0"/>
              <a:t>(</a:t>
            </a:r>
            <a:r>
              <a:rPr lang="ko-KR" altLang="en-US" sz="1200" dirty="0"/>
              <a:t>해당 </a:t>
            </a:r>
            <a:r>
              <a:rPr lang="en-US" altLang="ko-KR" sz="1200" dirty="0"/>
              <a:t>10</a:t>
            </a:r>
            <a:r>
              <a:rPr lang="ko-KR" altLang="en-US" sz="1200" dirty="0"/>
              <a:t>개 게시글</a:t>
            </a:r>
            <a:r>
              <a:rPr lang="en-US" altLang="ko-KR" sz="1200" dirty="0"/>
              <a:t>)</a:t>
            </a:r>
            <a:r>
              <a:rPr lang="ko-KR" altLang="en-US" sz="1200" dirty="0"/>
              <a:t>이 바인딩되어 반환됨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BBD576-EEFB-10C8-9AE2-6B2CAF22EE1B}"/>
              </a:ext>
            </a:extLst>
          </p:cNvPr>
          <p:cNvCxnSpPr>
            <a:cxnSpLocks/>
          </p:cNvCxnSpPr>
          <p:nvPr/>
        </p:nvCxnSpPr>
        <p:spPr>
          <a:xfrm flipH="1">
            <a:off x="3200400" y="1688763"/>
            <a:ext cx="3731202" cy="1656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" name="TextBox 1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7172" name="TextBox 7171"/>
          <p:cNvSpPr txBox="1"/>
          <p:nvPr/>
        </p:nvSpPr>
        <p:spPr>
          <a:xfrm>
            <a:off x="0" y="0"/>
            <a:ext cx="5694297" cy="684657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import=" java.util.*,sec01.ex01.*"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isELIgnored="false"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&lt;meta 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&lt;title&gt;회원 정보 출력창&lt;/title&gt;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.cls1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font-size:40px;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.cls2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font-size:20px;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&lt;p class="cls1"&gt;회원정보&lt;/p&gt;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&lt;table align="center" border="1"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&lt;tr align="center" bgcolor="lightgreen"&gt;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&gt;&lt;b&gt;아이디&lt;/b&gt;&lt;/td&gt;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&gt;&lt;b&gt;비밀번호&lt;/b&gt;&lt;/td&gt;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&gt;&lt;b&gt;이름&lt;/b&gt;&lt;/td&gt;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width="7%"&gt;&lt;b&gt;이메일&lt;/b&gt;&lt;/td&gt;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&gt;&lt;b&gt;가입일&lt;/b&gt;&lt;/td&gt;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&lt;/tr&gt;</a:t>
            </a:r>
          </a:p>
        </p:txBody>
      </p:sp>
      <p:sp>
        <p:nvSpPr>
          <p:cNvPr id="7173" name="TextBox 7172"/>
          <p:cNvSpPr txBox="1"/>
          <p:nvPr/>
        </p:nvSpPr>
        <p:spPr>
          <a:xfrm>
            <a:off x="4571999" y="1749701"/>
            <a:ext cx="4572001" cy="447774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2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&lt;c:when test="${ empty membersList}"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colspan=5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&lt;b&gt;등록된 회원이 없습니다.&lt;/b&gt;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&lt;/c:when&gt;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&lt;c:when test="${!empty membersList 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 &lt;c:forEach  var="mem" items="${membersList 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&lt;td&gt;${mem.id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&lt;td&gt;${mem.pwd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&lt;td&gt;${mem.name}&lt;/td&gt;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&lt;td&gt;${mem.email 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&lt;td&gt;${mem.joinDate}&lt;/td&gt;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8000"/>
                </a:solidFill>
                <a:latin typeface="한컴산뜻돋움"/>
                <a:ea typeface="한컴산뜻돋움"/>
              </a:rPr>
              <a:t>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&lt;/table&gt;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6600"/>
                </a:solidFill>
                <a:latin typeface="한컴산뜻돋움"/>
                <a:ea typeface="한컴산뜻돋움"/>
              </a:rPr>
              <a:t>&lt;a href="#"&gt;&lt;p class="cls2"&gt;회원 가입하기&lt;/p&gt;&lt;/a&gt;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7174" name="TextBox 7173"/>
          <p:cNvSpPr txBox="1"/>
          <p:nvPr/>
        </p:nvSpPr>
        <p:spPr>
          <a:xfrm>
            <a:off x="7734919" y="6312384"/>
            <a:ext cx="1097445" cy="26831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※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추후 수정</a:t>
            </a:r>
          </a:p>
        </p:txBody>
      </p:sp>
      <p:sp>
        <p:nvSpPr>
          <p:cNvPr id="7175" name="자유형: 도형 7174"/>
          <p:cNvSpPr/>
          <p:nvPr/>
        </p:nvSpPr>
        <p:spPr>
          <a:xfrm>
            <a:off x="5242312" y="5758341"/>
            <a:ext cx="2405072" cy="713300"/>
          </a:xfrm>
          <a:custGeom>
            <a:avLst/>
            <a:gdLst>
              <a:gd name="connsiteX0" fmla="*/ 101005 w 2405072"/>
              <a:gd name="connsiteY0" fmla="*/ -5034 h 713300"/>
              <a:gd name="connsiteX1" fmla="*/ 194185 w 2405072"/>
              <a:gd name="connsiteY1" fmla="*/ 657574 h 713300"/>
              <a:gd name="connsiteX2" fmla="*/ 2409782 w 2405072"/>
              <a:gd name="connsiteY2" fmla="*/ 678281 h 71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5072" h="713300">
                <a:moveTo>
                  <a:pt x="101005" y="-5034"/>
                </a:moveTo>
                <a:cubicBezTo>
                  <a:pt x="116535" y="105400"/>
                  <a:pt x="-190611" y="543688"/>
                  <a:pt x="194185" y="657574"/>
                </a:cubicBezTo>
                <a:cubicBezTo>
                  <a:pt x="578980" y="771460"/>
                  <a:pt x="2040516" y="674830"/>
                  <a:pt x="2409782" y="678281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34147" name="TextBox 134146"/>
          <p:cNvSpPr txBox="1"/>
          <p:nvPr/>
        </p:nvSpPr>
        <p:spPr>
          <a:xfrm>
            <a:off x="0" y="369654"/>
            <a:ext cx="9144000" cy="5753016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List&lt;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ArrayList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if (action==null){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String _section=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request.getParameter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String _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request.getParameter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section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Integer.parseInt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(((_section==null)? "1":_section) 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Integer.parseInt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(((_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==null)? "1":_pageNum));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Map&lt;String, Integer&gt;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HashMap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&lt;String, Integer&gt;();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pagingMap.put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pagingMap.put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				Map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boardService.listArticles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request.setAttribute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= "/board07/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listArticles.jsp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}else if(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action.equals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("/listArticles.do")){  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String _section=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request.getParameter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String _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request.getParameter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section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Integer.parseInt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(((_section==null)? "1":_section) 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Integer.parseInt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(((_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==null)? "1":_pageNum));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Map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HashMap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pagingMap.put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pagingMap.put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Map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boardService.listArticles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nextPage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"/board07/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} else if 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action.equals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("/articleForm.do"))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nextPage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"/board07/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articleForm.jsp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34148" name="TextBox 134147"/>
          <p:cNvSpPr txBox="1"/>
          <p:nvPr/>
        </p:nvSpPr>
        <p:spPr>
          <a:xfrm>
            <a:off x="481426" y="6333089"/>
            <a:ext cx="4556470" cy="26583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※  if (action==null ||  action.equals("/listArticles.do")  ){</a:t>
            </a:r>
          </a:p>
        </p:txBody>
      </p:sp>
      <p:sp>
        <p:nvSpPr>
          <p:cNvPr id="134149" name="TextBox 134148"/>
          <p:cNvSpPr txBox="1"/>
          <p:nvPr/>
        </p:nvSpPr>
        <p:spPr>
          <a:xfrm>
            <a:off x="6069079" y="2108958"/>
            <a:ext cx="2919622" cy="14576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if (action == null) {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articlesList = boardService.listArticles();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request.setAttribute("articlesList", articlesList);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nextPage = "/board06/listArticles.jsp";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} else if (action.equals("/listArticles.do")) {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articlesList = boardService.listArticles();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request.setAttribute("articlesList", articlesList);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nextPage = "/board06/listArticles.jsp";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else if (action.equals("/articleForm.do")) {</a:t>
            </a:r>
          </a:p>
          <a:p>
            <a:pPr>
              <a:defRPr/>
            </a:pPr>
            <a:r>
              <a:rPr lang="en-US" altLang="ko-KR" sz="900" b="1">
                <a:latin typeface="한컴산뜻돋움"/>
                <a:ea typeface="한컴산뜻돋움"/>
              </a:rPr>
              <a:t>       nextPage = "/board06/articleForm.jsp";</a:t>
            </a:r>
            <a:r>
              <a:rPr lang="en-US" altLang="ko-KR" sz="900" b="1">
                <a:ea typeface="한컴산뜻돋움"/>
              </a:rPr>
              <a:t>	</a:t>
            </a:r>
            <a:endParaRPr lang="en-US" altLang="ko-KR" sz="900" b="1">
              <a:latin typeface="한컴산뜻돋움"/>
              <a:ea typeface="한컴산뜻돋움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97E5F-B0CA-F2B7-0321-E352CA2B0D4C}"/>
              </a:ext>
            </a:extLst>
          </p:cNvPr>
          <p:cNvSpPr txBox="1"/>
          <p:nvPr/>
        </p:nvSpPr>
        <p:spPr>
          <a:xfrm>
            <a:off x="7478305" y="1603750"/>
            <a:ext cx="150495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코드에서 페이징을 추가함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DE3D6D-C84A-9758-5DDA-306A99551966}"/>
              </a:ext>
            </a:extLst>
          </p:cNvPr>
          <p:cNvCxnSpPr/>
          <p:nvPr/>
        </p:nvCxnSpPr>
        <p:spPr>
          <a:xfrm flipH="1" flipV="1">
            <a:off x="5778500" y="2108958"/>
            <a:ext cx="290579" cy="13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76469" y="1391479"/>
            <a:ext cx="7623311" cy="44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BoardService </a:t>
            </a:r>
            <a:r>
              <a:rPr lang="ko-KR" altLang="en-US" sz="1200">
                <a:latin typeface="+mj-ea"/>
                <a:ea typeface="+mj-ea"/>
              </a:rPr>
              <a:t>클래스에서는 페이징 기능에 필요한 글 목록과 전체 글 수를 각각 조회할 수 있도록 다음과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같이 구현합니다</a:t>
            </a:r>
            <a:r>
              <a:rPr lang="en-US" altLang="ko-KR" sz="1200">
                <a:latin typeface="+mj-ea"/>
                <a:ea typeface="+mj-ea"/>
              </a:rPr>
              <a:t>. HashMap</a:t>
            </a:r>
            <a:r>
              <a:rPr lang="ko-KR" altLang="en-US" sz="1200">
                <a:latin typeface="+mj-ea"/>
                <a:ea typeface="+mj-ea"/>
              </a:rPr>
              <a:t>을 생성한 후 조회한 두 정보를 각각 속성으로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15009" y="1853144"/>
            <a:ext cx="7605299" cy="4669528"/>
            <a:chOff x="385233" y="1785938"/>
            <a:chExt cx="8373005" cy="5209347"/>
          </a:xfrm>
        </p:grpSpPr>
        <p:pic>
          <p:nvPicPr>
            <p:cNvPr id="151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85763" y="1785938"/>
              <a:ext cx="8372475" cy="32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85233" y="5052185"/>
              <a:ext cx="8239125" cy="1943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922104"/>
            <a:ext cx="9144000" cy="2647866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public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BoardService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boardDAO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BoardDAO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public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(Map&lt;String, Integer&gt;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 {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Map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HashMap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List&lt;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boardDAO.selectAllArticles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pagingMap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);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boardDAO.selectTotArticles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해당 글 자료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총 </a:t>
            </a:r>
            <a:r>
              <a:rPr kumimoji="0" lang="ko-KR" altLang="en-US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글갯수</a:t>
            </a:r>
            <a:endParaRPr kumimoji="0" lang="ko-KR" altLang="en-US" sz="1200" b="1" i="0" u="none" strike="noStrike" kern="1200" cap="none" spc="0" normalizeH="0" baseline="0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articlesMap.put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", 170);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// 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글 </a:t>
            </a:r>
            <a:r>
              <a:rPr kumimoji="0" lang="ko-KR" altLang="en-US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갯수를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170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800080"/>
                </a:solidFill>
                <a:latin typeface="한컴산뜻돋움"/>
                <a:ea typeface="한컴산뜻돋움"/>
              </a:rPr>
              <a:t>개로 하여 </a:t>
            </a:r>
            <a:r>
              <a:rPr kumimoji="0" lang="ko-KR" altLang="en-US" sz="1200" b="1" i="0" u="none" strike="noStrike" kern="1200" cap="none" spc="0" normalizeH="0" baseline="0" dirty="0" err="1">
                <a:solidFill>
                  <a:srgbClr val="800080"/>
                </a:solidFill>
                <a:latin typeface="한컴산뜻돋움"/>
                <a:ea typeface="한컴산뜻돋움"/>
              </a:rPr>
              <a:t>테스트해봄</a:t>
            </a:r>
            <a:endParaRPr kumimoji="0" lang="ko-KR" altLang="en-US" sz="1200" b="1" i="0" u="none" strike="noStrike" kern="1200" cap="none" spc="0" normalizeH="0" baseline="0" dirty="0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return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grpSp>
        <p:nvGrpSpPr>
          <p:cNvPr id="134152" name="그룹 134151"/>
          <p:cNvGrpSpPr/>
          <p:nvPr/>
        </p:nvGrpSpPr>
        <p:grpSpPr>
          <a:xfrm>
            <a:off x="2079762" y="2571750"/>
            <a:ext cx="6566039" cy="2024798"/>
            <a:chOff x="1146312" y="2235199"/>
            <a:chExt cx="6566039" cy="2024798"/>
          </a:xfrm>
          <a:solidFill>
            <a:schemeClr val="accent4"/>
          </a:solidFill>
        </p:grpSpPr>
        <p:sp>
          <p:nvSpPr>
            <p:cNvPr id="134150" name="TextBox 134149"/>
            <p:cNvSpPr txBox="1"/>
            <p:nvPr/>
          </p:nvSpPr>
          <p:spPr>
            <a:xfrm>
              <a:off x="1146312" y="3429000"/>
              <a:ext cx="6566039" cy="830997"/>
            </a:xfrm>
            <a:prstGeom prst="rect">
              <a:avLst/>
            </a:prstGeom>
            <a:grpFill/>
            <a:ln>
              <a:solidFill>
                <a:schemeClr val="accent2">
                  <a:alpha val="10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	public List&lt;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ArticleVO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&gt; 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listArticles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() {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		List&lt;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ArticleVO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&gt; 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articlesList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 = 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boardDAO.selectAllArticles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();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		return 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00"/>
                  </a:solidFill>
                  <a:latin typeface="한컴산뜻돋움"/>
                  <a:ea typeface="한컴산뜻돋움"/>
                </a:rPr>
                <a:t>articlesList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;</a:t>
              </a:r>
            </a:p>
            <a:p>
              <a:pPr marL="0" indent="0"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	}</a:t>
              </a:r>
              <a:r>
                <a:rPr kumimoji="0" lang="ko-KR" altLang="en-US" sz="1200" b="1" i="0" u="none" strike="noStrike" kern="1200" cap="none" spc="0" normalizeH="0" baseline="0" dirty="0">
                  <a:solidFill>
                    <a:srgbClr val="000000"/>
                  </a:solidFill>
                  <a:latin typeface="한컴산뜻돋움"/>
                  <a:ea typeface="한컴산뜻돋움"/>
                </a:rPr>
                <a:t> 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//</a:t>
              </a:r>
              <a:r>
                <a:rPr kumimoji="0" lang="ko-KR" altLang="en-US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 모든 글 자료를 반환하는 직전 코드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 </a:t>
              </a:r>
              <a:r>
                <a:rPr kumimoji="0" lang="en-US" altLang="ko-KR" sz="1200" b="1" i="0" u="none" strike="noStrike" kern="1200" cap="none" spc="0" normalizeH="0" baseline="0" dirty="0" err="1">
                  <a:solidFill>
                    <a:srgbClr val="0000FF"/>
                  </a:solidFill>
                  <a:latin typeface="한컴산뜻돋움"/>
                  <a:ea typeface="한컴산뜻돋움"/>
                </a:rPr>
                <a:t>BoardService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 (</a:t>
              </a:r>
              <a:r>
                <a:rPr kumimoji="0" lang="ko-KR" altLang="en-US" sz="1200" b="1" i="0" u="none" strike="noStrike" kern="1200" cap="none" spc="0" normalizeH="0" baseline="0" dirty="0" err="1">
                  <a:solidFill>
                    <a:srgbClr val="0000FF"/>
                  </a:solidFill>
                  <a:latin typeface="한컴산뜻돋움"/>
                  <a:ea typeface="한컴산뜻돋움"/>
                </a:rPr>
                <a:t>페이징</a:t>
              </a:r>
              <a:r>
                <a:rPr kumimoji="0" lang="ko-KR" altLang="en-US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 없을 때</a:t>
              </a:r>
              <a:r>
                <a:rPr kumimoji="0" lang="en-US" altLang="ko-KR" sz="1200" b="1" i="0" u="none" strike="noStrike" kern="1200" cap="none" spc="0" normalizeH="0" baseline="0" dirty="0">
                  <a:solidFill>
                    <a:srgbClr val="0000FF"/>
                  </a:solidFill>
                  <a:latin typeface="한컴산뜻돋움"/>
                  <a:ea typeface="한컴산뜻돋움"/>
                </a:rPr>
                <a:t>)</a:t>
              </a:r>
            </a:p>
          </p:txBody>
        </p:sp>
        <p:sp>
          <p:nvSpPr>
            <p:cNvPr id="134151" name="자유형: 도형 134150"/>
            <p:cNvSpPr/>
            <p:nvPr/>
          </p:nvSpPr>
          <p:spPr>
            <a:xfrm flipH="1">
              <a:off x="1351873" y="2235199"/>
              <a:ext cx="921427" cy="1184885"/>
            </a:xfrm>
            <a:custGeom>
              <a:avLst/>
              <a:gdLst>
                <a:gd name="connsiteX0" fmla="*/ 61510 w 61834"/>
                <a:gd name="connsiteY0" fmla="*/ 492519 h 488779"/>
                <a:gd name="connsiteX1" fmla="*/ -609 w 61834"/>
                <a:gd name="connsiteY1" fmla="*/ -4437 h 48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34" h="488779">
                  <a:moveTo>
                    <a:pt x="61510" y="492519"/>
                  </a:moveTo>
                  <a:cubicBezTo>
                    <a:pt x="51157" y="409692"/>
                    <a:pt x="9744" y="78388"/>
                    <a:pt x="-609" y="-4437"/>
                  </a:cubicBezTo>
                </a:path>
              </a:pathLst>
            </a:custGeom>
            <a:grpFill/>
            <a:ln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4154" name="TextBox 134153"/>
          <p:cNvSpPr txBox="1"/>
          <p:nvPr/>
        </p:nvSpPr>
        <p:spPr>
          <a:xfrm>
            <a:off x="3743739" y="388245"/>
            <a:ext cx="5400261" cy="81952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  <a:prstDash val="sysDash"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Map&lt;String, Integer&gt; pagingMap = new HashMap&lt;String, Integer&gt;();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pagingMap.put("section",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pagingMap.put("pageNum",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Map articlesMap=boardService.listArticles(pagingMap);</a:t>
            </a:r>
            <a:endParaRPr lang="ko-KR" altLang="en-US" sz="1200"/>
          </a:p>
        </p:txBody>
      </p:sp>
      <p:sp>
        <p:nvSpPr>
          <p:cNvPr id="134156" name="자유형: 도형 134155"/>
          <p:cNvSpPr/>
          <p:nvPr/>
        </p:nvSpPr>
        <p:spPr>
          <a:xfrm>
            <a:off x="3801686" y="1150660"/>
            <a:ext cx="3605233" cy="510818"/>
          </a:xfrm>
          <a:custGeom>
            <a:avLst/>
            <a:gdLst>
              <a:gd name="connsiteX0" fmla="*/ 3560516 w 3605233"/>
              <a:gd name="connsiteY0" fmla="*/ -4554 h 510818"/>
              <a:gd name="connsiteX1" fmla="*/ 3508749 w 3605233"/>
              <a:gd name="connsiteY1" fmla="*/ 243923 h 510818"/>
              <a:gd name="connsiteX2" fmla="*/ 2442364 w 3605233"/>
              <a:gd name="connsiteY2" fmla="*/ 223217 h 510818"/>
              <a:gd name="connsiteX3" fmla="*/ 319946 w 3605233"/>
              <a:gd name="connsiteY3" fmla="*/ 140391 h 510818"/>
              <a:gd name="connsiteX4" fmla="*/ -1004 w 3605233"/>
              <a:gd name="connsiteY4" fmla="*/ 513108 h 51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5233" h="510818">
                <a:moveTo>
                  <a:pt x="3560516" y="-4554"/>
                </a:moveTo>
                <a:cubicBezTo>
                  <a:pt x="3551888" y="36858"/>
                  <a:pt x="3695108" y="205961"/>
                  <a:pt x="3508749" y="243923"/>
                </a:cubicBezTo>
                <a:cubicBezTo>
                  <a:pt x="3322391" y="281885"/>
                  <a:pt x="2973831" y="240472"/>
                  <a:pt x="2442364" y="223217"/>
                </a:cubicBezTo>
                <a:cubicBezTo>
                  <a:pt x="1910896" y="205961"/>
                  <a:pt x="727173" y="92075"/>
                  <a:pt x="319946" y="140391"/>
                </a:cubicBezTo>
                <a:cubicBezTo>
                  <a:pt x="-87282" y="188706"/>
                  <a:pt x="52486" y="450988"/>
                  <a:pt x="-1004" y="513108"/>
                </a:cubicBezTo>
              </a:path>
            </a:pathLst>
          </a:custGeom>
          <a:noFill/>
          <a:ln>
            <a:solidFill>
              <a:srgbClr val="0000FF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4157" name="TextBox 134156"/>
          <p:cNvSpPr txBox="1"/>
          <p:nvPr/>
        </p:nvSpPr>
        <p:spPr>
          <a:xfrm>
            <a:off x="7797040" y="951464"/>
            <a:ext cx="1346960" cy="27080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BoardController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484164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전달받은 </a:t>
            </a:r>
            <a:r>
              <a:rPr lang="en-US" altLang="ko-KR" sz="1200">
                <a:latin typeface="+mj-ea"/>
                <a:ea typeface="+mj-ea"/>
              </a:rPr>
              <a:t>section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pageNum </a:t>
            </a:r>
            <a:r>
              <a:rPr lang="ko-KR" altLang="en-US" sz="1200">
                <a:latin typeface="+mj-ea"/>
                <a:ea typeface="+mj-ea"/>
              </a:rPr>
              <a:t>값을 이용해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878430"/>
            <a:ext cx="5627917" cy="4998151"/>
            <a:chOff x="1324274" y="1878430"/>
            <a:chExt cx="5627917" cy="4998151"/>
          </a:xfrm>
        </p:grpSpPr>
        <p:pic>
          <p:nvPicPr>
            <p:cNvPr id="1525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24274" y="1878430"/>
              <a:ext cx="5627917" cy="4800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811291" y="6599582"/>
              <a:ext cx="1240022" cy="266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2330" y="1324114"/>
            <a:ext cx="6055209" cy="47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7" y="1500809"/>
            <a:ext cx="7484165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전달받은 </a:t>
            </a:r>
            <a:r>
              <a:rPr lang="en-US" altLang="ko-KR" sz="1200">
                <a:latin typeface="+mj-ea"/>
                <a:ea typeface="+mj-ea"/>
              </a:rPr>
              <a:t>section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pageNum </a:t>
            </a:r>
            <a:r>
              <a:rPr lang="ko-KR" altLang="en-US" sz="1200">
                <a:latin typeface="+mj-ea"/>
                <a:ea typeface="+mj-ea"/>
              </a:rPr>
              <a:t>값을 이용해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24274" y="1878430"/>
            <a:ext cx="5627917" cy="4998151"/>
            <a:chOff x="1324274" y="1878430"/>
            <a:chExt cx="5627917" cy="4998151"/>
          </a:xfrm>
        </p:grpSpPr>
        <p:pic>
          <p:nvPicPr>
            <p:cNvPr id="15257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24274" y="1878430"/>
              <a:ext cx="5627917" cy="4800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811291" y="6599582"/>
              <a:ext cx="1240022" cy="2660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52579" name="그림 15257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4383" y="0"/>
            <a:ext cx="8819617" cy="6858000"/>
          </a:xfrm>
          <a:prstGeom prst="rect">
            <a:avLst/>
          </a:prstGeom>
        </p:spPr>
      </p:pic>
      <p:sp>
        <p:nvSpPr>
          <p:cNvPr id="152580" name="직사각형 152579"/>
          <p:cNvSpPr txBox="1"/>
          <p:nvPr/>
        </p:nvSpPr>
        <p:spPr>
          <a:xfrm>
            <a:off x="403200" y="1789200"/>
            <a:ext cx="1944075" cy="67587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section :  </a:t>
            </a:r>
            <a:r>
              <a:rPr lang="ko-KR" altLang="en-US" sz="1300" b="1"/>
              <a:t>세션단위</a:t>
            </a:r>
          </a:p>
          <a:p>
            <a:pPr>
              <a:defRPr/>
            </a:pPr>
            <a:r>
              <a:rPr lang="en-US" altLang="ko-KR" sz="1300" b="1"/>
              <a:t>pageNum :</a:t>
            </a:r>
            <a:r>
              <a:rPr lang="ko-KR" altLang="en-US" sz="1300" b="1"/>
              <a:t> 페이지 표시</a:t>
            </a:r>
          </a:p>
          <a:p>
            <a:pPr>
              <a:defRPr/>
            </a:pPr>
            <a:r>
              <a:rPr lang="en-US" altLang="ko-KR" sz="1300" b="1"/>
              <a:t>recNum : </a:t>
            </a:r>
            <a:r>
              <a:rPr lang="ko-KR" altLang="en-US" sz="1300" b="1"/>
              <a:t>글 목록 표시</a:t>
            </a:r>
          </a:p>
        </p:txBody>
      </p:sp>
      <p:sp>
        <p:nvSpPr>
          <p:cNvPr id="152581" name="직사각형 152580"/>
          <p:cNvSpPr/>
          <p:nvPr/>
        </p:nvSpPr>
        <p:spPr>
          <a:xfrm>
            <a:off x="4195081" y="5027839"/>
            <a:ext cx="666750" cy="231321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2582" name="직사각형 152581"/>
          <p:cNvSpPr txBox="1"/>
          <p:nvPr/>
        </p:nvSpPr>
        <p:spPr>
          <a:xfrm>
            <a:off x="470167" y="2945946"/>
            <a:ext cx="2626177" cy="118599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/>
              <a:t>section    pageNum         recNum</a:t>
            </a:r>
          </a:p>
          <a:p>
            <a:pPr>
              <a:defRPr/>
            </a:pPr>
            <a:r>
              <a:rPr lang="en-US" altLang="ko-KR" sz="1200" b="1"/>
              <a:t>    1                 1               1 between 10</a:t>
            </a:r>
          </a:p>
          <a:p>
            <a:pPr>
              <a:defRPr/>
            </a:pPr>
            <a:r>
              <a:rPr lang="en-US" altLang="ko-KR" sz="1200" b="1"/>
              <a:t>                       2              11 between 20</a:t>
            </a:r>
          </a:p>
          <a:p>
            <a:pPr>
              <a:defRPr/>
            </a:pPr>
            <a:r>
              <a:rPr lang="en-US" altLang="ko-KR" sz="1200" b="1"/>
              <a:t>           :                      :</a:t>
            </a:r>
          </a:p>
          <a:p>
            <a:pPr>
              <a:defRPr/>
            </a:pPr>
            <a:r>
              <a:rPr lang="en-US" altLang="ko-KR" sz="1200" b="1"/>
              <a:t>    1                10             91 between 100</a:t>
            </a:r>
          </a:p>
          <a:p>
            <a:pPr>
              <a:defRPr/>
            </a:pPr>
            <a:r>
              <a:rPr lang="en-US" altLang="ko-KR" sz="1200" b="1"/>
              <a:t>    2                  1            101 between 110</a:t>
            </a:r>
          </a:p>
        </p:txBody>
      </p:sp>
      <p:sp>
        <p:nvSpPr>
          <p:cNvPr id="152583" name="오른쪽 대괄호 152582"/>
          <p:cNvSpPr/>
          <p:nvPr/>
        </p:nvSpPr>
        <p:spPr>
          <a:xfrm>
            <a:off x="2986767" y="3136446"/>
            <a:ext cx="394607" cy="734786"/>
          </a:xfrm>
          <a:prstGeom prst="rightBracket">
            <a:avLst>
              <a:gd name="adj" fmla="val 833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52584" name="직사각형 152583"/>
          <p:cNvSpPr txBox="1"/>
          <p:nvPr/>
        </p:nvSpPr>
        <p:spPr>
          <a:xfrm>
            <a:off x="3489960" y="3327985"/>
            <a:ext cx="687705" cy="27241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/>
              <a:t>section</a:t>
            </a:r>
          </a:p>
        </p:txBody>
      </p:sp>
      <p:sp>
        <p:nvSpPr>
          <p:cNvPr id="152585" name="자유형 152584"/>
          <p:cNvSpPr/>
          <p:nvPr/>
        </p:nvSpPr>
        <p:spPr>
          <a:xfrm>
            <a:off x="1460883" y="4188818"/>
            <a:ext cx="1631548" cy="947866"/>
          </a:xfrm>
          <a:custGeom>
            <a:avLst/>
            <a:gdLst>
              <a:gd name="connsiteX0" fmla="*/ 1634741 w 1631548"/>
              <a:gd name="connsiteY0" fmla="*/ 947878 h 947866"/>
              <a:gd name="connsiteX1" fmla="*/ 124348 w 1631548"/>
              <a:gd name="connsiteY1" fmla="*/ 417199 h 947866"/>
              <a:gd name="connsiteX2" fmla="*/ 83527 w 1631548"/>
              <a:gd name="connsiteY2" fmla="*/ -4621 h 94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1548" h="947866">
                <a:moveTo>
                  <a:pt x="1634741" y="947878"/>
                </a:moveTo>
                <a:cubicBezTo>
                  <a:pt x="1383009" y="859431"/>
                  <a:pt x="382884" y="575949"/>
                  <a:pt x="124348" y="417199"/>
                </a:cubicBezTo>
                <a:cubicBezTo>
                  <a:pt x="-134187" y="258449"/>
                  <a:pt x="90330" y="65681"/>
                  <a:pt x="83527" y="-4621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52586" name="직선 연결선 152585"/>
          <p:cNvCxnSpPr/>
          <p:nvPr/>
        </p:nvCxnSpPr>
        <p:spPr>
          <a:xfrm>
            <a:off x="2494360" y="5886646"/>
            <a:ext cx="53578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87" name="직선 연결선 152586"/>
          <p:cNvCxnSpPr/>
          <p:nvPr/>
        </p:nvCxnSpPr>
        <p:spPr>
          <a:xfrm flipV="1">
            <a:off x="2469406" y="6300699"/>
            <a:ext cx="554930" cy="26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3603" name="그림 15360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81062" y="1362075"/>
            <a:ext cx="7381875" cy="4133850"/>
          </a:xfrm>
          <a:prstGeom prst="rect">
            <a:avLst/>
          </a:prstGeom>
        </p:spPr>
      </p:pic>
      <p:sp>
        <p:nvSpPr>
          <p:cNvPr id="153604" name="직사각형 153603"/>
          <p:cNvSpPr/>
          <p:nvPr/>
        </p:nvSpPr>
        <p:spPr>
          <a:xfrm>
            <a:off x="4572000" y="2075089"/>
            <a:ext cx="3680731" cy="258535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3605" name="그림 15360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84401" y="2461531"/>
            <a:ext cx="2224768" cy="547008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sp>
        <p:nvSpPr>
          <p:cNvPr id="153606" name="자유형 153605"/>
          <p:cNvSpPr/>
          <p:nvPr/>
        </p:nvSpPr>
        <p:spPr>
          <a:xfrm>
            <a:off x="1887828" y="1404156"/>
            <a:ext cx="3711117" cy="945045"/>
          </a:xfrm>
          <a:custGeom>
            <a:avLst/>
            <a:gdLst>
              <a:gd name="connsiteX0" fmla="*/ 3711510 w 3711118"/>
              <a:gd name="connsiteY0" fmla="*/ 686820 h 945045"/>
              <a:gd name="connsiteX1" fmla="*/ 3262474 w 3711118"/>
              <a:gd name="connsiteY1" fmla="*/ 6463 h 945045"/>
              <a:gd name="connsiteX2" fmla="*/ 1561582 w 3711118"/>
              <a:gd name="connsiteY2" fmla="*/ 360249 h 945045"/>
              <a:gd name="connsiteX3" fmla="*/ -3239 w 3711118"/>
              <a:gd name="connsiteY3" fmla="*/ 945356 h 94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117" h="945045">
                <a:moveTo>
                  <a:pt x="3711510" y="686820"/>
                </a:moveTo>
                <a:cubicBezTo>
                  <a:pt x="3636671" y="573427"/>
                  <a:pt x="3620795" y="60891"/>
                  <a:pt x="3262474" y="6463"/>
                </a:cubicBezTo>
                <a:cubicBezTo>
                  <a:pt x="2904153" y="-47965"/>
                  <a:pt x="2105867" y="203767"/>
                  <a:pt x="1561582" y="360249"/>
                </a:cubicBezTo>
                <a:cubicBezTo>
                  <a:pt x="1017296" y="516731"/>
                  <a:pt x="257564" y="847838"/>
                  <a:pt x="-3239" y="945356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607" name="직사각형 153606"/>
          <p:cNvSpPr txBox="1"/>
          <p:nvPr/>
        </p:nvSpPr>
        <p:spPr>
          <a:xfrm>
            <a:off x="660797" y="3160114"/>
            <a:ext cx="1345406" cy="25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전체글수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20951"/>
            <a:ext cx="9144000" cy="5020669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selectAllArticles(Map pagingMap)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articlesList = 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section = (Integer)pagingMap.get("section");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pageNum=(Integer)pagingMap.get("pageNum");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String query ="SELECT * FROM ( 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"select ROWNUM  as recNum,"+"LVL,"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+"articleNO,"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+"parentNO,"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+"title,"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+"id,"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+"writeDate"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                  +" from (select LEVEL as LVL, 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+"articleNO,"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+"parentNO,"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+"title,"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+"id,"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 +"writeDate"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from t_board"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START WITH  parentNO=0"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CONNECT BY PRIOR articleNO = parentNO"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+"  ORDER SIBLINGS BY articleNO DESC)"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+") "          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+" where recNum between(?-1)*100+(?-1)*10+1 and (?-1)*100+?*10";  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34158" name="TextBox 134157"/>
          <p:cNvSpPr txBox="1"/>
          <p:nvPr/>
        </p:nvSpPr>
        <p:spPr>
          <a:xfrm>
            <a:off x="4338017" y="5425107"/>
            <a:ext cx="4505740" cy="999464"/>
          </a:xfrm>
          <a:prstGeom prst="rect">
            <a:avLst/>
          </a:prstGeom>
          <a:solidFill>
            <a:schemeClr val="accent4">
              <a:alpha val="100000"/>
            </a:schemeClr>
          </a:solidFill>
          <a:ln>
            <a:solidFill>
              <a:schemeClr val="accent2">
                <a:alpha val="10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BoardDAO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의 오버로딩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public List selectAllArticles(Map pagingMap){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	public List selectAllArticles() {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93423"/>
            <a:ext cx="9144000" cy="5751194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pstmt.setInt(1,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pstmt.setInt(2,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pstmt.setInt(3,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pstmt.setInt(4,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ResultSet rs =pstmt.executeQuery();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while(rs.next()){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level = rs.getInt("lvl");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parentNO = rs.getInt("parentNO");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String title = rs.getString("title");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String id = rs.getString("id");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Date writeDate= rs.getDate("writeDate");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ArticleVO article = new ArticleVO();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article.setLevel(level);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article.setArticleNO(articleNO);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article.setId(id);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article.setWriteDate(writeDate);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articlesList.add(article);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} //end while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}catch(Exception e){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e.printStackTrace();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return articlesList;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}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52010"/>
            <a:ext cx="9144000" cy="3379885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selectTotArticles()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count(articleNO) from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(rs.next())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 (rs.getInt(1));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0;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06287" y="1490870"/>
            <a:ext cx="7118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http://localhost:8090/pro17/mem.do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4704" y="1767869"/>
            <a:ext cx="7156282" cy="220957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6" y="1371600"/>
            <a:ext cx="7593496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이제 화면을 구현하는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페이지인 </a:t>
            </a:r>
            <a:r>
              <a:rPr lang="en-US" altLang="ko-KR" sz="1200">
                <a:latin typeface="+mj-ea"/>
                <a:ea typeface="+mj-ea"/>
              </a:rPr>
              <a:t>listArticles.jsp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전체 글 수 </a:t>
            </a:r>
            <a:r>
              <a:rPr lang="en-US" altLang="ko-KR" sz="1200">
                <a:latin typeface="+mj-ea"/>
                <a:ea typeface="+mj-ea"/>
              </a:rPr>
              <a:t>(totArticles)</a:t>
            </a:r>
            <a:r>
              <a:rPr lang="ko-KR" altLang="en-US" sz="1200">
                <a:latin typeface="+mj-ea"/>
                <a:ea typeface="+mj-ea"/>
              </a:rPr>
              <a:t>가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100</a:t>
            </a:r>
            <a:r>
              <a:rPr lang="ko-KR" altLang="en-US" sz="1200">
                <a:latin typeface="+mj-ea"/>
                <a:ea typeface="+mj-ea"/>
              </a:rPr>
              <a:t>개를 넘는 경우</a:t>
            </a:r>
            <a:r>
              <a:rPr lang="en-US" altLang="ko-KR" sz="1200">
                <a:latin typeface="+mj-ea"/>
                <a:ea typeface="+mj-ea"/>
              </a:rPr>
              <a:t>, 100</a:t>
            </a:r>
            <a:r>
              <a:rPr lang="ko-KR" altLang="en-US" sz="1200">
                <a:latin typeface="+mj-ea"/>
                <a:ea typeface="+mj-ea"/>
              </a:rPr>
              <a:t>인 경우</a:t>
            </a:r>
            <a:r>
              <a:rPr lang="en-US" altLang="ko-KR" sz="1200">
                <a:latin typeface="+mj-ea"/>
                <a:ea typeface="+mj-ea"/>
              </a:rPr>
              <a:t>, 100</a:t>
            </a:r>
            <a:r>
              <a:rPr lang="ko-KR" altLang="en-US" sz="1200">
                <a:latin typeface="+mj-ea"/>
                <a:ea typeface="+mj-ea"/>
              </a:rPr>
              <a:t>개를 넘지 않는 경우로 나누어 페이지 번호를 표시하도록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33591" y="1833265"/>
            <a:ext cx="6391483" cy="470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63486" y="1533180"/>
            <a:ext cx="6581361" cy="26832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23666" y="1234455"/>
            <a:ext cx="5885362" cy="5156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A5E3-B034-7006-212A-E8408A57351D}"/>
              </a:ext>
            </a:extLst>
          </p:cNvPr>
          <p:cNvSpPr/>
          <p:nvPr/>
        </p:nvSpPr>
        <p:spPr>
          <a:xfrm>
            <a:off x="2012950" y="2679700"/>
            <a:ext cx="393700" cy="1905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61B9DD-B7EE-BCAE-5895-A94062466E59}"/>
              </a:ext>
            </a:extLst>
          </p:cNvPr>
          <p:cNvSpPr/>
          <p:nvPr/>
        </p:nvSpPr>
        <p:spPr>
          <a:xfrm>
            <a:off x="2057400" y="4578350"/>
            <a:ext cx="393700" cy="1905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5E583C-262D-295C-9EE6-B2F438C3D224}"/>
              </a:ext>
            </a:extLst>
          </p:cNvPr>
          <p:cNvSpPr/>
          <p:nvPr/>
        </p:nvSpPr>
        <p:spPr>
          <a:xfrm>
            <a:off x="2012950" y="3606800"/>
            <a:ext cx="393700" cy="1905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54765" y="1242634"/>
            <a:ext cx="6966916" cy="5615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57701" name="직사각형 157700"/>
          <p:cNvSpPr txBox="1"/>
          <p:nvPr/>
        </p:nvSpPr>
        <p:spPr>
          <a:xfrm>
            <a:off x="136920" y="1493239"/>
            <a:ext cx="2524127" cy="257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긴 값들을 짧은 변수  이름으로 저장 </a:t>
            </a:r>
          </a:p>
        </p:txBody>
      </p:sp>
      <p:sp>
        <p:nvSpPr>
          <p:cNvPr id="157704" name="직사각형 157700"/>
          <p:cNvSpPr txBox="1"/>
          <p:nvPr/>
        </p:nvSpPr>
        <p:spPr>
          <a:xfrm>
            <a:off x="108012" y="4165613"/>
            <a:ext cx="2524127" cy="26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선택된 페이지 빨간색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D97F5-546B-53C7-890E-76A14595ED37}"/>
              </a:ext>
            </a:extLst>
          </p:cNvPr>
          <p:cNvSpPr txBox="1"/>
          <p:nvPr/>
        </p:nvSpPr>
        <p:spPr>
          <a:xfrm>
            <a:off x="193475" y="609360"/>
            <a:ext cx="18986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Vscode</a:t>
            </a:r>
            <a:r>
              <a:rPr lang="ko-KR" altLang="en-US" sz="1200" b="1" dirty="0"/>
              <a:t>에서</a:t>
            </a:r>
            <a:r>
              <a:rPr lang="en-US" altLang="ko-KR" sz="1200" b="1" dirty="0"/>
              <a:t> coding </a:t>
            </a:r>
            <a:r>
              <a:rPr lang="ko-KR" altLang="en-US" sz="1200" b="1" dirty="0"/>
              <a:t>작업하면 들여쓰기와 </a:t>
            </a:r>
            <a:r>
              <a:rPr lang="en-US" altLang="ko-KR" sz="1200" b="1" dirty="0"/>
              <a:t>style</a:t>
            </a:r>
            <a:r>
              <a:rPr lang="ko-KR" altLang="en-US" sz="1200" b="1" dirty="0"/>
              <a:t>에서 색상보기 지원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A1634F-72EF-56DA-F94E-92120F86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49" y="828530"/>
            <a:ext cx="6591639" cy="5620039"/>
          </a:xfrm>
          <a:prstGeom prst="rect">
            <a:avLst/>
          </a:prstGeo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FDDAF3B6-7081-0114-BB56-795722DE3B5E}"/>
              </a:ext>
            </a:extLst>
          </p:cNvPr>
          <p:cNvSpPr/>
          <p:nvPr/>
        </p:nvSpPr>
        <p:spPr>
          <a:xfrm>
            <a:off x="2870200" y="2101850"/>
            <a:ext cx="101600" cy="61595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7B73157-0A5E-0CBA-1812-FCDE7EFC9D21}"/>
              </a:ext>
            </a:extLst>
          </p:cNvPr>
          <p:cNvSpPr/>
          <p:nvPr/>
        </p:nvSpPr>
        <p:spPr>
          <a:xfrm>
            <a:off x="1295400" y="1816100"/>
            <a:ext cx="1524000" cy="647012"/>
          </a:xfrm>
          <a:custGeom>
            <a:avLst/>
            <a:gdLst>
              <a:gd name="connsiteX0" fmla="*/ 1524000 w 1524000"/>
              <a:gd name="connsiteY0" fmla="*/ 603250 h 647012"/>
              <a:gd name="connsiteX1" fmla="*/ 361950 w 1524000"/>
              <a:gd name="connsiteY1" fmla="*/ 584200 h 647012"/>
              <a:gd name="connsiteX2" fmla="*/ 0 w 1524000"/>
              <a:gd name="connsiteY2" fmla="*/ 0 h 647012"/>
              <a:gd name="connsiteX3" fmla="*/ 0 w 1524000"/>
              <a:gd name="connsiteY3" fmla="*/ 0 h 6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647012">
                <a:moveTo>
                  <a:pt x="1524000" y="603250"/>
                </a:moveTo>
                <a:cubicBezTo>
                  <a:pt x="1069975" y="643996"/>
                  <a:pt x="615950" y="684742"/>
                  <a:pt x="361950" y="584200"/>
                </a:cubicBezTo>
                <a:cubicBezTo>
                  <a:pt x="107950" y="483658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44BBAC-4373-02DA-38AD-4E581C038A1B}"/>
              </a:ext>
            </a:extLst>
          </p:cNvPr>
          <p:cNvCxnSpPr/>
          <p:nvPr/>
        </p:nvCxnSpPr>
        <p:spPr>
          <a:xfrm flipH="1">
            <a:off x="1930400" y="4296416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B9986B-EDDE-D500-4A14-8343289DF64D}"/>
              </a:ext>
            </a:extLst>
          </p:cNvPr>
          <p:cNvCxnSpPr>
            <a:cxnSpLocks/>
          </p:cNvCxnSpPr>
          <p:nvPr/>
        </p:nvCxnSpPr>
        <p:spPr>
          <a:xfrm flipH="1" flipV="1">
            <a:off x="1739900" y="5806555"/>
            <a:ext cx="1574800" cy="68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직사각형 157700">
            <a:extLst>
              <a:ext uri="{FF2B5EF4-FFF2-40B4-BE49-F238E27FC236}">
                <a16:creationId xmlns:a16="http://schemas.microsoft.com/office/drawing/2014/main" id="{4E313040-CD3E-AC76-592C-F23B54818870}"/>
              </a:ext>
            </a:extLst>
          </p:cNvPr>
          <p:cNvSpPr txBox="1"/>
          <p:nvPr/>
        </p:nvSpPr>
        <p:spPr>
          <a:xfrm>
            <a:off x="136920" y="5669391"/>
            <a:ext cx="2524127" cy="26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들여쓰기로 가독성 좋음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92A2A-BA1A-DBF5-DB94-E2C94E29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" y="1085599"/>
            <a:ext cx="8941260" cy="5461281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EA510-2B4D-CC1F-A8DD-F006DD40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599"/>
            <a:ext cx="9144000" cy="57473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B5FA0-4F1F-38D6-CCF1-F048166B2F2B}"/>
              </a:ext>
            </a:extLst>
          </p:cNvPr>
          <p:cNvSpPr/>
          <p:nvPr/>
        </p:nvSpPr>
        <p:spPr>
          <a:xfrm>
            <a:off x="8591550" y="2082800"/>
            <a:ext cx="234950" cy="177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5B9248-0676-557D-E4F4-782C0A46A67F}"/>
              </a:ext>
            </a:extLst>
          </p:cNvPr>
          <p:cNvSpPr/>
          <p:nvPr/>
        </p:nvSpPr>
        <p:spPr>
          <a:xfrm>
            <a:off x="8267700" y="2660650"/>
            <a:ext cx="234950" cy="177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27666-B69B-B175-1C1D-B13A5C400B6F}"/>
              </a:ext>
            </a:extLst>
          </p:cNvPr>
          <p:cNvSpPr/>
          <p:nvPr/>
        </p:nvSpPr>
        <p:spPr>
          <a:xfrm>
            <a:off x="2159000" y="4673600"/>
            <a:ext cx="577850" cy="1905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52010"/>
            <a:ext cx="9144000" cy="4708981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contentType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="UTF-8"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isELIgnored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prefix="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prefix="c"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pageContext.request.contextPath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articlesMap.articlesList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articlesMap.totArticles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 var="section"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articlesMap.section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 var="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articlesMap.pageNum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request.setCharacterEncoding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("UTF-8");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.no-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text-decoration:none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.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sel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-page{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text-decoration:none;color: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.cls1 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text-decoration:none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.cls2{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text-align:center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font-size:30px;}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&lt;title&gt;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글목록창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52010"/>
            <a:ext cx="9144000" cy="6304060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align="center" border="1"  width="80%"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height="10" align="center" 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&gt;글번호&lt;/td&gt;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&gt;작성자&lt;/td&gt;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&gt;제목&lt;/td&gt;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&gt;작성일&lt;/td&gt;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&lt;c:when test="${empty articlesList}"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 height="10"&gt;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colspan="4"&gt;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&lt;p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&lt;b&gt;&lt;span style="font-size:9pt;"&gt;등록된 글이 없습니다.&lt;/span&gt;&lt;/b&gt;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&lt;/p&gt;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&lt;c:when test="${!empty articlesList}"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&lt;c:forEach  var="article" items="${articlesList }" varStatus="articleNum"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width="5%"&gt;${articleNum.count}&lt;/td&gt;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width="10%"&gt;${article.id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align='left'  width="35%"&gt;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&lt;span style="padding-right:30px"&gt;&lt;/span&gt;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&lt;c:when test='${article.level &gt; 1 }'&gt;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&lt;c:forEach begin="1" end="${article.level }" step="1"&gt;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 &lt;span style="padding-left:10px"&gt;&lt;/span&gt;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&lt;span style="font-size:12px;"&gt;[답변]&lt;/span&gt;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&lt;a class='cls1' href="${contextPath}/board/viewArticle.do?articleNO=${article.articleNO}"&gt;${article.title}&lt;/a&gt;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&lt;/c:when&gt;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52010"/>
            <a:ext cx="9144000" cy="5632311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c:otherwise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 &lt;a class='cls1'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viewArticle.do?articleNO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}"&gt;${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article.title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c:otherwise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&lt;td  width="10%"&gt;&lt;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fmt:formatDate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article.writeDate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}" /&gt;&lt;/td&gt;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&lt;div class="cls2"&gt;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kumimoji="0" lang="ko-KR" altLang="en-US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페이징</a:t>
            </a:r>
            <a:endParaRPr kumimoji="0" lang="ko-KR" altLang="en-US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test="${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!= null 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test="${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&gt;100 }"&gt;  &lt;!-- 글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개수가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100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초과인경우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--&gt;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var="page" begin="1" end="10"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test="${section &gt;1 &amp;&amp; page==1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&lt;a class="no-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listArticles.do?section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=${section-1}&amp;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=${(section-1)*10 +1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8000"/>
                </a:solidFill>
                <a:latin typeface="한컴산뜻돋움"/>
                <a:ea typeface="한컴산뜻돋움"/>
              </a:rPr>
              <a:t>pre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&lt;a class="no-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listArticles.do?sect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ion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=${section}&amp;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=${page}"&gt;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${(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8000"/>
                </a:solidFill>
                <a:latin typeface="한컴산뜻돋움"/>
                <a:ea typeface="한컴산뜻돋움"/>
              </a:rPr>
              <a:t>section-1)*10 +page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test="${page ==10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&lt;a class="no-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listArticles.do?section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=${section+1}&amp;</a:t>
            </a:r>
            <a:r>
              <a:rPr kumimoji="0" lang="en-US" altLang="ko-KR" sz="1200" b="1" i="0" u="none" strike="noStrike" kern="1200" cap="none" spc="0" normalizeH="0" baseline="0" dirty="0" err="1"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latin typeface="한컴산뜻돋움"/>
                <a:ea typeface="한컴산뜻돋움"/>
              </a:rPr>
              <a:t>=${section*10+1}"&gt;&amp;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8000"/>
                </a:solidFill>
                <a:latin typeface="한컴산뜻돋움"/>
                <a:ea typeface="한컴산뜻돋움"/>
              </a:rPr>
              <a:t>next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295296"/>
            <a:ext cx="8039113" cy="49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17.3.2 </a:t>
            </a:r>
            <a:r>
              <a:rPr lang="ko-KR" altLang="en-US" b="1"/>
              <a:t>회원 정보 추가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844827" y="1809569"/>
            <a:ext cx="3081130" cy="264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커맨드</a:t>
            </a:r>
            <a:r>
              <a:rPr lang="en-US" altLang="ko-KR" sz="1200" b="1">
                <a:latin typeface="+mj-ea"/>
                <a:ea typeface="+mj-ea"/>
              </a:rPr>
              <a:t>(Command) </a:t>
            </a:r>
            <a:r>
              <a:rPr lang="ko-KR" altLang="en-US" sz="1200" b="1">
                <a:latin typeface="+mj-ea"/>
                <a:ea typeface="+mj-ea"/>
              </a:rPr>
              <a:t>패턴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6526" y="2106446"/>
            <a:ext cx="6977269" cy="117777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브라우저가 </a:t>
            </a:r>
            <a:r>
              <a:rPr lang="en-US" altLang="ko-KR" sz="1200">
                <a:latin typeface="+mj-ea"/>
                <a:ea typeface="+mj-ea"/>
              </a:rPr>
              <a:t>URL </a:t>
            </a:r>
            <a:r>
              <a:rPr lang="ko-KR" altLang="en-US" sz="1200">
                <a:latin typeface="+mj-ea"/>
                <a:ea typeface="+mj-ea"/>
              </a:rPr>
              <a:t>패턴을 이용해 컨트롤러에게 수행 작업을 요청하는 방법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/>
              <a:t>컨트롤러는 </a:t>
            </a:r>
            <a:r>
              <a:rPr lang="en-US" altLang="ko-KR" sz="1200"/>
              <a:t>HttpServletRequest</a:t>
            </a:r>
            <a:r>
              <a:rPr lang="ko-KR" altLang="en-US" sz="1200"/>
              <a:t>의 </a:t>
            </a:r>
            <a:r>
              <a:rPr lang="en-US" altLang="ko-KR" sz="1200"/>
              <a:t>getPathInfo() </a:t>
            </a:r>
            <a:r>
              <a:rPr lang="ko-KR" altLang="en-US" sz="1200"/>
              <a:t>메서드를 이용해 </a:t>
            </a:r>
            <a:r>
              <a:rPr lang="en-US" altLang="ko-KR" sz="1200"/>
              <a:t>URL </a:t>
            </a:r>
            <a:r>
              <a:rPr lang="ko-KR" altLang="en-US" sz="1200"/>
              <a:t>패턴에서 요청명을 받아와 작업을 수행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/>
              <a:t>브라우저를 통한 요청사항이 많아졌을 때 해당 요청에 대한 해당 모델을 선택하여 작업하도록 역할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4826" y="3403070"/>
            <a:ext cx="5466521" cy="27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URL </a:t>
            </a:r>
            <a:r>
              <a:rPr lang="ko-KR" altLang="en-US" sz="1200" b="1">
                <a:latin typeface="+mj-ea"/>
                <a:ea typeface="+mj-ea"/>
              </a:rPr>
              <a:t>패턴을 이용해 컨트롤러에 요청하는 형식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526" y="3735124"/>
            <a:ext cx="6977269" cy="35872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+mj-ea"/>
                <a:ea typeface="+mj-ea"/>
              </a:rPr>
              <a:t>• http://localhost:8090/pro17/</a:t>
            </a: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member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en-US" altLang="ko-KR">
                <a:solidFill>
                  <a:srgbClr val="00B050"/>
                </a:solidFill>
                <a:latin typeface="+mj-ea"/>
                <a:ea typeface="+mj-ea"/>
              </a:rPr>
              <a:t>listMembers.do</a:t>
            </a:r>
            <a:endParaRPr lang="ko-KR" altLang="en-US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6526" y="4016571"/>
            <a:ext cx="6768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/member : </a:t>
            </a:r>
            <a:r>
              <a:rPr lang="ko-KR" altLang="en-US" sz="1200">
                <a:latin typeface="+mj-ea"/>
                <a:ea typeface="+mj-ea"/>
              </a:rPr>
              <a:t>회원 기능을 의미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/listMembers.do : </a:t>
            </a:r>
            <a:r>
              <a:rPr lang="ko-KR" altLang="en-US" sz="1200">
                <a:latin typeface="+mj-ea"/>
                <a:ea typeface="+mj-ea"/>
              </a:rPr>
              <a:t>회원 기능 중 회원 조회 기능을 의미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1" name="직사각형 10"/>
          <p:cNvSpPr txBox="1"/>
          <p:nvPr/>
        </p:nvSpPr>
        <p:spPr>
          <a:xfrm>
            <a:off x="6107772" y="4893476"/>
            <a:ext cx="2151152" cy="81983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member/listMembers.do  </a:t>
            </a:r>
            <a:r>
              <a:rPr lang="ko-KR" altLang="en-US" sz="1200"/>
              <a:t>조회</a:t>
            </a:r>
          </a:p>
          <a:p>
            <a:r>
              <a:rPr lang="en-US" altLang="ko-KR" sz="1200"/>
              <a:t>member/addMember.do</a:t>
            </a:r>
            <a:r>
              <a:rPr lang="ko-KR" altLang="en-US" sz="1200"/>
              <a:t>  추가</a:t>
            </a:r>
          </a:p>
          <a:p>
            <a:r>
              <a:rPr lang="en-US" altLang="ko-KR" sz="1200"/>
              <a:t>member/delMember.do</a:t>
            </a:r>
            <a:r>
              <a:rPr lang="ko-KR" altLang="en-US" sz="1200"/>
              <a:t>   삭제</a:t>
            </a:r>
          </a:p>
          <a:p>
            <a:r>
              <a:rPr lang="en-US" altLang="ko-KR" sz="1200"/>
              <a:t>member/mdoMember.do</a:t>
            </a:r>
            <a:r>
              <a:rPr lang="ko-KR" altLang="en-US" sz="1200"/>
              <a:t> 수정</a:t>
            </a:r>
          </a:p>
        </p:txBody>
      </p:sp>
      <p:cxnSp>
        <p:nvCxnSpPr>
          <p:cNvPr id="13" name="직선 화살표 연결선 12"/>
          <p:cNvCxnSpPr>
            <a:endCxn id="11" idx="0"/>
          </p:cNvCxnSpPr>
          <p:nvPr/>
        </p:nvCxnSpPr>
        <p:spPr>
          <a:xfrm rot="5400000">
            <a:off x="6613464" y="3729597"/>
            <a:ext cx="1733762" cy="593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 txBox="1"/>
          <p:nvPr/>
        </p:nvSpPr>
        <p:spPr>
          <a:xfrm>
            <a:off x="6765966" y="5792466"/>
            <a:ext cx="866882" cy="254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URL </a:t>
            </a:r>
            <a:r>
              <a:rPr lang="ko-KR" altLang="en-US" sz="1100"/>
              <a:t>패턴</a:t>
            </a:r>
          </a:p>
        </p:txBody>
      </p:sp>
      <p:sp>
        <p:nvSpPr>
          <p:cNvPr id="15" name="직사각형 14"/>
          <p:cNvSpPr txBox="1"/>
          <p:nvPr/>
        </p:nvSpPr>
        <p:spPr>
          <a:xfrm>
            <a:off x="4927845" y="5112568"/>
            <a:ext cx="1048819" cy="45188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회원기능</a:t>
            </a:r>
          </a:p>
          <a:p>
            <a:pPr algn="ctr"/>
            <a:r>
              <a:rPr lang="en-US" altLang="ko-KR" sz="1200"/>
              <a:t>member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34147" name="TextBox 134146"/>
          <p:cNvSpPr txBox="1"/>
          <p:nvPr/>
        </p:nvSpPr>
        <p:spPr>
          <a:xfrm>
            <a:off x="0" y="352010"/>
            <a:ext cx="9144000" cy="4893647"/>
          </a:xfrm>
          <a:prstGeom prst="rect">
            <a:avLst/>
          </a:prstGeom>
          <a:solidFill>
            <a:schemeClr val="lt1"/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test="${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==100 }" &gt;  &lt;!--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등록된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글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개수가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100개인경우  --&gt;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var="page" begin="1" end="10"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&lt;a class="no-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="#"&gt;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${page }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test="${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&lt; 100 }" &gt;   &lt;!--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등록된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글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개수가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100개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미만인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</a:rPr>
              <a:t>경우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</a:rPr>
              <a:t>  --&gt;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var="page" begin="1" end="${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/10 +1}"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test="${page==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&lt;a class="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-page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listArticles.do?section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=${section}&amp;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=${page}"&gt;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${page }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c:otherwise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&lt;a class="no-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uline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}/board/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listArticles.do?section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=${section}&amp;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pageNum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=${page}"&gt;</a:t>
            </a:r>
            <a:r>
              <a:rPr kumimoji="0" lang="en-US" altLang="ko-KR" sz="1200" b="1" i="0" u="none" strike="noStrike" kern="1200" cap="none" spc="0" normalizeH="0" baseline="0" dirty="0">
                <a:solidFill>
                  <a:schemeClr val="accent6">
                    <a:lumMod val="75000"/>
                  </a:schemeClr>
                </a:solidFill>
                <a:latin typeface="한컴산뜻돋움"/>
                <a:ea typeface="한컴산뜻돋움"/>
              </a:rPr>
              <a:t>${page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c:otherwise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c:forEach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c:when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c:choose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c:if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&lt;/div&gt;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&lt;a  class="cls1"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}/board/articleForm.do"&gt;&lt;p class="cls2"&gt;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&lt;/p&gt;&lt;/a&gt;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626165" y="1480929"/>
            <a:ext cx="7782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http://localhost:8090/pro17/board/listArticles.do</a:t>
            </a:r>
            <a:r>
              <a:rPr lang="ko-KR" altLang="en-US" sz="1200">
                <a:latin typeface="+mj-ea"/>
                <a:ea typeface="+mj-ea"/>
              </a:rPr>
              <a:t>로 요청하여 실행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다음은 전체 글 수를 </a:t>
            </a:r>
            <a:r>
              <a:rPr lang="en-US" altLang="ko-KR" sz="1200">
                <a:latin typeface="+mj-ea"/>
                <a:ea typeface="+mj-ea"/>
              </a:rPr>
              <a:t>13</a:t>
            </a:r>
            <a:r>
              <a:rPr lang="ko-KR" altLang="en-US" sz="1200">
                <a:latin typeface="+mj-ea"/>
                <a:ea typeface="+mj-ea"/>
              </a:rPr>
              <a:t>으로 하여 요청한 결과입니다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(</a:t>
            </a:r>
            <a:r>
              <a:rPr lang="ko-KR" altLang="en-US" sz="1200">
                <a:latin typeface="+mj-ea"/>
                <a:ea typeface="+mj-ea"/>
              </a:rPr>
              <a:t>전체 글 수가 적으면 먼저 글쓰기 기능을 이용해 원하는 개수만큼 글을 추가합니다</a:t>
            </a:r>
            <a:r>
              <a:rPr lang="en-US" altLang="ko-KR" sz="1200">
                <a:latin typeface="+mj-ea"/>
                <a:ea typeface="+mj-ea"/>
              </a:rPr>
              <a:t>).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97574" y="2256154"/>
            <a:ext cx="6555556" cy="2653775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4813135" y="4283766"/>
            <a:ext cx="1704340" cy="447342"/>
          </a:xfrm>
          <a:prstGeom prst="wedgeRectCallout">
            <a:avLst>
              <a:gd name="adj1" fmla="val -65207"/>
              <a:gd name="adj2" fmla="val -9861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전체 글 수에 대해서 총 두 페이지가 표시됩니다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ko-KR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41174"/>
            <a:ext cx="7901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여기서 두 번째 페이지인 </a:t>
            </a:r>
            <a:r>
              <a:rPr lang="en-US" altLang="ko-KR" sz="1200">
                <a:latin typeface="+mj-ea"/>
                <a:ea typeface="+mj-ea"/>
              </a:rPr>
              <a:t>[2]</a:t>
            </a:r>
            <a:r>
              <a:rPr lang="ko-KR" altLang="en-US" sz="1200">
                <a:latin typeface="+mj-ea"/>
                <a:ea typeface="+mj-ea"/>
              </a:rPr>
              <a:t>를 클릭하면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 http://localhost:8090/pro17/board/listArticles.do?section=1&amp;pageNum=2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870" y="4228642"/>
            <a:ext cx="790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8. </a:t>
            </a:r>
            <a:r>
              <a:rPr lang="ko-KR" altLang="en-US" sz="1200" dirty="0">
                <a:latin typeface="+mj-ea"/>
                <a:ea typeface="+mj-ea"/>
              </a:rPr>
              <a:t>글 수를 좀 더 늘려볼까요</a:t>
            </a:r>
            <a:r>
              <a:rPr lang="en-US" altLang="ko-KR" sz="1200" dirty="0">
                <a:latin typeface="+mj-ea"/>
                <a:ea typeface="+mj-ea"/>
              </a:rPr>
              <a:t>? </a:t>
            </a:r>
            <a:r>
              <a:rPr lang="en-US" altLang="ko-KR" sz="1200" dirty="0" err="1">
                <a:latin typeface="+mj-ea"/>
                <a:ea typeface="+mj-ea"/>
              </a:rPr>
              <a:t>BoardServic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클래스에서 </a:t>
            </a:r>
            <a:r>
              <a:rPr lang="en-US" altLang="ko-KR" sz="1200" dirty="0" err="1">
                <a:latin typeface="+mj-ea"/>
                <a:ea typeface="+mj-ea"/>
              </a:rPr>
              <a:t>totArticles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170</a:t>
            </a:r>
            <a:r>
              <a:rPr lang="ko-KR" altLang="en-US" sz="1200" dirty="0">
                <a:latin typeface="+mj-ea"/>
                <a:ea typeface="+mj-ea"/>
              </a:rPr>
              <a:t>으로 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2319" y="1902839"/>
            <a:ext cx="6541724" cy="181439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42440" y="4594541"/>
            <a:ext cx="6242662" cy="1581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789043" y="5639449"/>
            <a:ext cx="3170582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23218-DFBC-68CD-B950-0E71B72E1BB3}"/>
              </a:ext>
            </a:extLst>
          </p:cNvPr>
          <p:cNvSpPr txBox="1"/>
          <p:nvPr/>
        </p:nvSpPr>
        <p:spPr>
          <a:xfrm>
            <a:off x="1016906" y="3746366"/>
            <a:ext cx="6168196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. </a:t>
            </a:r>
            <a:r>
              <a:rPr lang="ko-KR" altLang="en-US" sz="1200" dirty="0"/>
              <a:t>반복하여 여러 차례 페이지를 클릭하면 오라클 </a:t>
            </a:r>
            <a:r>
              <a:rPr lang="en-US" altLang="ko-KR" sz="1200" dirty="0"/>
              <a:t>DB </a:t>
            </a:r>
            <a:r>
              <a:rPr lang="ko-KR" altLang="en-US" sz="1200" dirty="0"/>
              <a:t>문제가 발생하여 버그가 발생한다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96348" y="1500809"/>
            <a:ext cx="786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브라우저에서 글 목록창을 출력합니다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전체 글 수가 </a:t>
            </a:r>
            <a:r>
              <a:rPr lang="en-US" altLang="ko-KR" sz="1200">
                <a:latin typeface="+mj-ea"/>
                <a:ea typeface="+mj-ea"/>
              </a:rPr>
              <a:t>100</a:t>
            </a:r>
            <a:r>
              <a:rPr lang="ko-KR" altLang="en-US" sz="1200">
                <a:latin typeface="+mj-ea"/>
                <a:ea typeface="+mj-ea"/>
              </a:rPr>
              <a:t>개를 넘으므로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가 표시된 것을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05613" y="1777808"/>
            <a:ext cx="6289100" cy="2473711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336415" y="3226767"/>
            <a:ext cx="1711325" cy="395521"/>
          </a:xfrm>
          <a:prstGeom prst="wedgeRectCallout">
            <a:avLst>
              <a:gd name="adj1" fmla="val -66144"/>
              <a:gd name="adj2" fmla="val -56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전체 글 수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100</a:t>
            </a: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개가 넘으므로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next</a:t>
            </a:r>
            <a:r>
              <a:rPr lang="ko-KR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가 표시됩니다</a:t>
            </a:r>
            <a:r>
              <a:rPr lang="en-US" altLang="ko-KR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ko-KR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0610" y="1706880"/>
            <a:ext cx="6402704" cy="520064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6600"/>
                </a:solidFill>
              </a:rPr>
              <a:t>Servlet/JSP</a:t>
            </a:r>
            <a:r>
              <a:rPr lang="ko-KR" altLang="en-US" sz="2800">
                <a:solidFill>
                  <a:srgbClr val="FF6600"/>
                </a:solidFill>
              </a:rPr>
              <a:t> 마무리_게시판 코드 정리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48503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sec03.brd08;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java.io.File;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java.io.IOException;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java.io.PrintWriter;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java.util.ArrayList;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java.util.HashMap;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javax.servlet.RequestDispatcher;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javax.servlet.Servlet;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javax.servlet.ServletConfig;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javax.servlet.ServletException;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javax.servlet.annotation.WebServlet;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javax.servlet.http.HttpServlet;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javax.servlet.http.HttpServletRequest;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javax.servlet.http.HttpServletResponse;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javax.servlet.http.HttpSession;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org.apache.commons.fileupload.FileItem;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org.apache.commons.fileupload.disk.DiskFileItemFactory;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org.apache.commons.fileupload.servlet.ServletFileUpload;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org.apache.commons.io.FileUtils;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@WebServlet("/board/*")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BoardController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extends HttpServlet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static String ARTICLE_IMAGE_REPO = "C:\\board\\article_image";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BoardService boardService;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ArticleVO articleVO;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init(ServletConfig config) throws ServletException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boardService = new BoardService();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articleVO = new ArticleVO();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12308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protected void doGet(HttpServletRequest request, HttpServletResponse response)  throws ServletException, IOException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doHandle(request,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protected void doPost(HttpServletRequest request, HttpServletResponse response) throws ServletException, IOException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doHandle(request,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void doHandle(HttpServletRequest request, HttpServletResponse response) throws ServletException, IOException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nextPage = "";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response.setContentType("text/html; charset=utf-8");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HttpSession session;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action = request.getPathInfo();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System.out.println("action:" + action);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List&lt;ArticleVO&gt; articlesList = new ArrayList&lt;ArticleVO&gt;();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(action==null){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_section=request.getParameter("section");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_pageNum=request.getParameter("pageNum");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section = Integer.parseInt(((_section==null)? "1":_section) 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pageNum = Integer.parseInt(((_pageNum==null)? "1":_pageNum));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Map&lt;String, Integer&gt; pagingMap = new HashMap&lt;String, Integer&gt;();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pagingMap.put("section",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pagingMap.put("pageNum",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 articlesMap=boardService.listArticles(pagingMap);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articlesMap.put("section",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articlesMap.put("pageNum",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request.setAttribute("articlesMap", articlesMap);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"/board07/ listArticles.jsp";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30406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}else if(action.equals("/listArticles.do")){  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_section=request.getParameter("section");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_pageNum=request.getParameter("pageNum");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section = Integer.parseInt(((_section==null)? "1":_section) 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pageNum = Integer.parseInt(((_pageNum==null)? "1":_pageNum));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 pagingMap=new HashMap();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pagingMap.put("section",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pagingMap.put("pageNum",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 articlesMap=boardService.listArticles(pagingMap);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articlesMap.put("section",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articlesMap.put("pageNum",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request.setAttribute("articlesMap", articlesMap);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"/board07/listArticles.jsp";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(action.equals("/articleForm.do"))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"/board07/articleForm.jsp";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(action.equals("/addArticle.do"))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0;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Map&lt;String, String&gt; articleMap = upload(request,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articleVO.setParentNO(0);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articleVO.setId("hong");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articleNO = boardService.addArticle(articleVO);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destDir.mkdirs();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12308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alert('새글을 추가했습니다.');"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"/board/listArticles.do';"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(action.equals("/viewArticle.do"))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articleNO = request.getParameter("articleNO");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 = boardService.viewArticle(Integer.parseInt(articleNO));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request.setAttribute("article", articleVO);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"/board07/viewArticle.jsp";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(action.equals("/modArticle.do"))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Map&lt;String, String&gt; articleMap = upload(request,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Integer.parseInt(articleMap.get("articleNO"));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articleVO.setArticleNO(articleNO);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articleVO.setParentNO(0);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articleVO.setId("hong");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boardService.modArticle(articleVO);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String originalFileName = articleMap.get("originalFileName");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destDir.mkdirs();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oldFile = new File(ARTICLE_IMAGE_REPO + "\\" + articleNO + "\\" + originalFileName);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oldFile.delete();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12308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alert('글을 수정했습니다.');"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"/board/viewArticle.do?articleNO=" + articleNO + "';"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(action.equals("/removeArticle.do"))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Integer.parseInt(request.getParameter("articleNO"));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List&lt;Integer&gt; articleNOList = boardService.removeArticle(articleNO);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for (int _articleNO : articleNOList)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imgDir = new File(ARTICLE_IMAGE_REPO + "\\" + _articleNO);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if (imgDir.exists())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FileUtils.deleteDirectory(imgDir);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alert('글을 삭제했습니다.');"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"/board/listArticles.do';"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(action.equals("/replyForm.do"))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parentNO = Integer.parseInt(request.getParameter("parentNO"));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session.setAttribute("parentNO", 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"/board06/replyForm.jsp";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if (action.equals("/addReply.do"))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parentNO = (Integer) session.getAttribute("parentNO");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session.removeAttribute("parentNO");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Map&lt;String, String&gt; articleMap = upload(request,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title = articleMap.get("title");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content = articleMap.get("content");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imageFileName = articleMap.get("imageFileName");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85800" y="5526154"/>
            <a:ext cx="8245548" cy="117754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회원 가입창에서 회원 정보를 입력하고 </a:t>
            </a:r>
            <a:r>
              <a:rPr lang="en-US" altLang="ko-KR" sz="1200">
                <a:latin typeface="+mj-ea"/>
                <a:ea typeface="+mj-ea"/>
              </a:rPr>
              <a:t>URL </a:t>
            </a:r>
            <a:r>
              <a:rPr lang="ko-KR" altLang="en-US" sz="1200">
                <a:latin typeface="+mj-ea"/>
                <a:ea typeface="+mj-ea"/>
              </a:rPr>
              <a:t>패턴을 </a:t>
            </a:r>
            <a:r>
              <a:rPr lang="en-US" altLang="ko-KR" sz="1200">
                <a:latin typeface="+mj-ea"/>
                <a:ea typeface="+mj-ea"/>
              </a:rPr>
              <a:t>/member/addMember.do</a:t>
            </a:r>
            <a:r>
              <a:rPr lang="ko-KR" altLang="en-US" sz="1200">
                <a:latin typeface="+mj-ea"/>
                <a:ea typeface="+mj-ea"/>
              </a:rPr>
              <a:t>로 서버에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MemberController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HttpServletRequest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getPathInfo() </a:t>
            </a:r>
            <a:r>
              <a:rPr lang="ko-KR" altLang="en-US" sz="1200">
                <a:latin typeface="+mj-ea"/>
                <a:ea typeface="+mj-ea"/>
              </a:rPr>
              <a:t>메서드를 이용해 요청명인 </a:t>
            </a:r>
            <a:r>
              <a:rPr lang="en-US" altLang="ko-KR" sz="1200">
                <a:latin typeface="+mj-ea"/>
                <a:ea typeface="+mj-ea"/>
              </a:rPr>
              <a:t>/addMember.do</a:t>
            </a:r>
            <a:r>
              <a:rPr lang="ko-KR" altLang="en-US" sz="1200">
                <a:latin typeface="+mj-ea"/>
                <a:ea typeface="+mj-ea"/>
              </a:rPr>
              <a:t>를 받아옴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요청명에 대해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addMember() </a:t>
            </a:r>
            <a:r>
              <a:rPr lang="ko-KR" altLang="en-US" sz="1200">
                <a:latin typeface="+mj-ea"/>
                <a:ea typeface="+mj-ea"/>
              </a:rPr>
              <a:t>메서드를 호출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addMember() </a:t>
            </a:r>
            <a:r>
              <a:rPr lang="ko-KR" altLang="en-US" sz="1200">
                <a:latin typeface="+mj-ea"/>
                <a:ea typeface="+mj-ea"/>
              </a:rPr>
              <a:t>메서드에서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테이블에 회원 정보를 추가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4048" y="1234455"/>
            <a:ext cx="4208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회원 등록 흐름도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1374" y="1514475"/>
            <a:ext cx="6743700" cy="38290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148" name="직사각형 6147"/>
          <p:cNvSpPr txBox="1"/>
          <p:nvPr/>
        </p:nvSpPr>
        <p:spPr>
          <a:xfrm>
            <a:off x="1058632" y="4320000"/>
            <a:ext cx="1029599" cy="24057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000"/>
              <a:t>listMembers.jsp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520868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articleVO.setId("lee");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articleVO.setImageFileName(imageFileName);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boardService.addReply(articleVO);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srcFile = new File(ARTICLE_IMAGE_REPO + "\\" + "temp" + "\\" +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 destDir = new File(ARTICLE_IMAGE_REPO + "\\" +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destDir.mkdirs();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FileUtils.moveFileToDirectory(srcFile, destDir,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PrintWriter pw = response.getWriter();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pw.print("&lt;script&gt;" + "  alert('답글을 추가했습니다.');" + " location.href='" + request.getContextPath()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"/board/viewArticle.do?articleNO="+articleNO+"';" + "&lt;/script&gt;");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nextPage = "/board06/listArticles.jsp";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RequestDispatcher dispatch = request.getRequestDispatcher(nextPage);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dispatch.forward(request, response);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612308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Map&lt;String, String&gt; upload(HttpServletRequest request, HttpServletResponse response)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throws ServletException, IOException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Map&lt;String, String&gt; articleMap = new HashMap&lt;String, String&gt;();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encoding = "utf-8";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File currentDirPath = new File(ARTICLE_IMAGE_REPO);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DiskFileItemFactory factory = new DiskFileItemFactory();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factory.setRepository(currentDirPath);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factory.setSizeThreshold(1024 * 1024);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ServletFileUpload upload = new ServletFileUpload(factory);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List items = upload.parseRequest(request);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for (int i = 0; i &lt; items.size(); i++)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FileItem fileItem = (FileItem) items.get(i);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if (fileItem.isFormField())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System.out.println(fileItem.getFieldName() + "=" + fileItem.getString(encoding));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articleMap.put(fileItem.getFieldName(), fileItem.getString(encoding));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 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System.out.println("파라미터명:" + fileItem.getFieldName());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//System.out.println("파일명:" + fileItem.getName());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System.out.println("파일크기:" + fileItem.getSize() + "bytes");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//articleMap.put(fileItem.getFieldName(), fileItem.getName());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if (fileItem.getSize() &gt;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int idx = fileItem.getName().lastIndexOf("\\");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if (idx == -1)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idx = fileItem.getName().lastIndexOf("/");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String fileName = fileItem.getName().substring(idx + 1);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System.out.println("파일명:" + 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articleMap.put(fileItem.getFieldName(), fileName);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                                         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//익스플로러에서 업로드 파일의 경로 제거 후 map에 파일명 저장);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File uploadFile = new File(currentDirPath + "\\temp\\" + 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fileItem.write(uploadFile);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173206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} // end if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} // end if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// end for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575161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sec03.brd08;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java.util.HashMap;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BoardService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BoardDAO boardDAO;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BoardService()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boardDAO = new BoardDAO();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Map listArticles(Map&lt;String, Integer&gt; pagingMap)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Map articlesMap = new HashMap();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List&lt;ArticleVO&gt; articlesList = boardDAO.selectAllArticles(pagingMap);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totArticles = boardDAO.selectTotArticles();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articlesMap.put("articlesList", articlesList);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articlesMap.put("totArticles", totArticles);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//articlesMap.put("totArticles", 170);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articlesMap;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List&lt;ArticleVO&gt; listArticles()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List&lt;ArticleVO&gt; articlesList = boardDAO.selectAllArticles();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articlesList;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addArticle(ArticleVO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boardDAO.insertNewArticle(article);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10"/>
            <a:ext cx="9144000" cy="374183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ArticleVO viewArticle(int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ArticleVO article = null;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 = boardDAO.selectArticle(articleNO);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modArticle(ArticleVO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boardDAO.updateArticle(article);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List&lt;Integer&gt; removeArticle(int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List&lt;Integer&gt; articleNOList = boardDAO.selectRemovedArticles(articleNO);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boardDAO.deleteArticle(articleNO);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addReply(ArticleVO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boardDAO.insertNewArticle(article);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55706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sec03.brd08;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java.net.URLEncoder;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java.sql.Connection;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java.sql.PreparedStatement;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java.sql.ResultSet;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java.util.ArrayList;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java.util.Map;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javax.naming.Context;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javax.naming.InitialContext;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javax.sql.DataSource;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BoardDAO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DataSource dataFactory;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Connection conn;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PreparedStatement pstmt;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BoardDAO()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Context ctx = new InitialContext();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Context envContext = (Context) ctx.lookup("java:/comp/env");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dataFactory = (DataSource) envContext.lookup("jdbc/oracle");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612308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 selectAllArticles(Map pagingMap){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articlesList = 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section = (Integer)pagingMap.get("section");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pageNum=(Integer)pagingMap.get("pageNum");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String query ="SELECT * FROM ( 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+ "select ROWNUM  as recNum,"+"LVL,"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+"articleNO,"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+"parentNO,"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+"title,"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+"id,"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+"writeDate"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                  +" from (select LEVEL as LVL, 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+"articleNO,"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+"parentNO,"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+"title,"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+"id,"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	 +"writeDate"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from t_board"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START WITH  parentNO=0"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 +" CONNECT BY PRIOR articleNO = parentNO"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		  +"  ORDER SIBLINGS BY articleNO DESC)"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+") "          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+" where recNum between(?-1)*100+(?-1)*10+1 and (?-1)*100+?*10";  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pstmt.setInt(1,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pstmt.setInt(2,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pstmt.setInt(3, section);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pstmt.setInt(4, pageNum);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ResultSet rs =pstmt.executeQuery();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44752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while(rs.next()){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level = rs.getInt("lvl");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int parentNO = rs.getInt("parentNO");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String title = rs.getString("title");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String id = rs.getString("id");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Date writeDate= rs.getDate("writeDate");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ArticleVO article = new ArticleVO();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article.setLevel(level);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article.setArticleNO(articleNO);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article.setId(id);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article.setWriteDate(writeDate);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articlesList.add(article);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} //end while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}catch(Exception e){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e.printStackTrace();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return articlesList;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}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6123086"/>
          </a:xfrm>
          <a:prstGeom prst="rect">
            <a:avLst/>
          </a:prstGeom>
          <a:solidFill>
            <a:schemeClr val="lt1">
              <a:alpha val="100000"/>
            </a:scheme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 selectAllArticles()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 articlesList = new ArrayList();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LEVEL,articleNO,parentNO,title,content,id,writeDate" + " from t_board"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 " START WITH  parentNO=0" + " CONNECT BY PRIOR articleNO=parentNO"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 " ORDER SIBLINGS BY articleNO DESC";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while (rs.next())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level = rs.getInt("level");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int parentNO = rs.getInt("parentNO");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title = rs.getString("title");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content = rs.getString("content");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String id = rs.getString("id");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Date writeDate = rs.getDate("writeDate");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ArticleVO article = new ArticleVO();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article.setLevel(level);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article.setArticleNO(articleNO);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article.setId(id);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article.setWriteDate(writeDate);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articlesList.add(article);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809" y="5859573"/>
            <a:ext cx="6248191" cy="99842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articlesList;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  <a:endParaRPr lang="en-US" altLang="ko-KR" sz="12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318938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int getNewArticleNO()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 max(articleNO) from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(rs.next())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return (rs.getInt(1) + 1);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0;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535637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sec02.ex01 </a:t>
            </a:r>
            <a:r>
              <a:rPr lang="ko-KR" altLang="en-US" sz="1200">
                <a:latin typeface="+mj-ea"/>
                <a:ea typeface="+mj-ea"/>
              </a:rPr>
              <a:t>패키지를 만들고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클래스는 </a:t>
            </a:r>
            <a:r>
              <a:rPr lang="en-US" altLang="ko-KR" sz="1200">
                <a:latin typeface="+mj-ea"/>
                <a:ea typeface="+mj-ea"/>
              </a:rPr>
              <a:t>sec01.ex01 </a:t>
            </a:r>
            <a:r>
              <a:rPr lang="ko-KR" altLang="en-US" sz="1200">
                <a:latin typeface="+mj-ea"/>
                <a:ea typeface="+mj-ea"/>
              </a:rPr>
              <a:t>패키지의 것을 복사해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test01 </a:t>
            </a:r>
            <a:r>
              <a:rPr lang="ko-KR" altLang="en-US" sz="1200">
                <a:latin typeface="+mj-ea"/>
                <a:ea typeface="+mj-ea"/>
              </a:rPr>
              <a:t>폴더의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도 복사해 </a:t>
            </a:r>
            <a:r>
              <a:rPr lang="en-US" altLang="ko-KR" sz="1200">
                <a:latin typeface="+mj-ea"/>
                <a:ea typeface="+mj-ea"/>
              </a:rPr>
              <a:t>test02 </a:t>
            </a:r>
            <a:r>
              <a:rPr lang="ko-KR" altLang="en-US" sz="1200">
                <a:latin typeface="+mj-ea"/>
                <a:ea typeface="+mj-ea"/>
              </a:rPr>
              <a:t>폴더로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37616" y="2105302"/>
            <a:ext cx="2034540" cy="296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520868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insertNewArticle(ArticleVO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articleNO = getNewArticleNO();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int parentNO = article.getParentNO();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title = article.getTitle();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content = article.getContent();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id = article.getId();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imageFileName = article.getImageFileName();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"INSERT INTO t_board (articleNO, parentNO, title, content, imageFileName, id)"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 " VALUES (?, ? ,?, ?, ?, ?)";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pstmt.setInt(2, 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pstmt.setString(3, 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pstmt.setString(4, 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pstmt.setString(5,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pstmt.setString(6, 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612308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ArticleVO selectArticle(int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ArticleVO article = new ArticleVO();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articleNO,parentNO,title,content, NVL(imageFileName, 'null') as imageFileName, id, writeDate" + " from t_board"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	+ " where articleNO=?";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rs.next();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int _articleNO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int parentNO = rs.getInt("parentNO");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title = rs.getString("title");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content = rs.getString("content");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imageFileName = URLEncoder.encode(rs.getString("imageFileName"), "UTF-8");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                         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//파일이름에 특수문자가 있을 경우 인코딩합니다.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if(imageFileName.equals("null"))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imageFileName = null;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id = rs.getString("id");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Date writeDate = rs.getDate("writeDate");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article.setArticleNO(_articleNO);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article.setParentNO(parentNO);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article.setTitle(title);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article.setContent(content);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article.setImageFileName(imageFileName);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article.setId(id);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article.setWriteDate(writeDate);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2573" y="5101962"/>
            <a:ext cx="4291427" cy="1548972"/>
          </a:xfrm>
          <a:prstGeom prst="rect">
            <a:avLst/>
          </a:prstGeom>
          <a:solidFill>
            <a:schemeClr val="lt1">
              <a:alpha val="100000"/>
            </a:scheme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rs.close();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55706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updateArticle(ArticleVO article)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int articleNO = article.getArticleNO();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title = article.getTitle();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content = article.getContent();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String imageFileName = article.getImageFileName();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"update t_board  set title=?,content=?";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query += ",imageFileName=?";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where articleNO=?";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pstmt.setString(1, title);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pstmt.setString(2, content);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pstmt.setString(3, imageFileName);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pstmt.setInt(4,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 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pstmt.setInt(3,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64850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deleteArticle(int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"DELETE FROM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WHERE articleNO in (";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 SELECT articleNO FROM  t_board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START WITH articleNO = 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CONNECT BY PRIOR  articleNO = parentNO )";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pstmt.executeUpdate();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List&lt;Integer&gt; selectRemovedArticles(int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List&lt;Integer&gt; articleNOList = new ArrayList&lt;Integer&gt;();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 = dataFactory.getConnection();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articleNO FROM  t_board 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START WITH articleNO = ?";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query += " CONNECT BY PRIOR  articleNO = parentNO";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System.out.println(query);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 = conn.prepareStatement(query);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pstmt.setInt(1,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ResultSet rs = pstmt.executeQuery();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while (rs.next())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articleNO = rs.getInt("articleNO");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articleNOList.add(articleNO);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8687" y="5371146"/>
            <a:ext cx="4291427" cy="136360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pstmt.close();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conn.close();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articleNOList;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34163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public int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selectTotArticles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conn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dataFactory.getConnection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String query = "select count(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 from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t_board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System.out.println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pstmt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conn.prepareStatement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(query);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ResultSet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rs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pstmt.executeQuery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if 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rs.next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())</a:t>
            </a:r>
          </a:p>
          <a:p>
            <a:pPr>
              <a:spcBef>
                <a:spcPct val="0"/>
              </a:spcBef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return 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rs.getInt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(1)); </a:t>
            </a:r>
            <a:r>
              <a:rPr lang="en-US" altLang="ko-KR" sz="1200" dirty="0">
                <a:solidFill>
                  <a:schemeClr val="accent6"/>
                </a:solidFill>
              </a:rPr>
              <a:t>// article </a:t>
            </a:r>
            <a:r>
              <a:rPr lang="ko-KR" altLang="en-US" sz="1200" dirty="0">
                <a:solidFill>
                  <a:schemeClr val="accent6"/>
                </a:solidFill>
              </a:rPr>
              <a:t>컬럼의 개수를 카운트해서 </a:t>
            </a:r>
            <a:r>
              <a:rPr lang="en-US" altLang="ko-KR" sz="1200" dirty="0">
                <a:solidFill>
                  <a:schemeClr val="accent6"/>
                </a:solidFill>
              </a:rPr>
              <a:t>1</a:t>
            </a:r>
            <a:r>
              <a:rPr lang="ko-KR" altLang="en-US" sz="1200" dirty="0">
                <a:solidFill>
                  <a:schemeClr val="accent6"/>
                </a:solidFill>
              </a:rPr>
              <a:t>번째 칼럼에서 값을 반환한다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endParaRPr kumimoji="0" lang="en-US" altLang="ko-KR" sz="1200" b="1" i="0" u="none" strike="noStrike" kern="1200" cap="none" spc="0" normalizeH="0" baseline="0" dirty="0">
              <a:solidFill>
                <a:schemeClr val="accent6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rs.close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pstmt.close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conn.close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} catch (Exception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e.printStackTrace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return 0;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64850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package sec03.brd08;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java.io.UnsupportedEncodingException;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java.net.URLDecoder;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java.net.URLEncoder;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import java.sql.Date;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ArticleVO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int level;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int articleNO;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int parentNO;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title;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imageFileName;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String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Date writeDate;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ArticleVO()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ArticleVO(int level, int articleNO, int parentNO, String title, String content, String imageFileName,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String id)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super();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부모 클래스의 생성자는 자식 클래스의 생성자 첫줄에서 호출.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               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 이러한 부모 클래스에 대한 생성자 호출은 상속관계에 따라 Object 클래스까지 올라가서 마무리 됨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.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this.level = level;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this.articleNO = articleNO;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this.parentNO = parentNO;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this.title = title;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this.content =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this.imageFileName = imageFileName;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this.id =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575161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getLevel()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level;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setLevel(int level)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this.level = level;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getArticleNO()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articleNO;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setArticleNO(int articleNO)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this.articleNO = articleNO;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int getParentNO()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parentNO;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setParentNO(int parentNO)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this.parentNO = parentNO;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getTitle()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title;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setTitle(String title)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this.title = title;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9"/>
            <a:ext cx="9144000" cy="520868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getContent()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setContent(String content)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this.content = content;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getImageFileName()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if (imageFileName != null &amp;&amp; imageFileName.length() != 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imageFileName = URLDecoder.decode(imageFileName, 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} catch (UnsupportedEncodingException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}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imageFileName;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setImageFileName(String imageFileName)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try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if(imageFileName!=null &amp;&amp; imageFileName.length()!=0)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	this.imageFileName = URLEncoder.encode(imageFileName, "UTF-8");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} catch (UnsupportedEncodingException 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	e.printStackTrace();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한컴산뜻돋움"/>
                <a:ea typeface="한컴산뜻돋움"/>
              </a:rPr>
              <a:t>		}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300841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String getId()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setId(String id)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this.id = id;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Date getWriteDate()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writeDate;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void setWriteDate(Date writeDate)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this.writeDate = writeDate;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483721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var="articlesList"  value="${articlesMap.articlesList}"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var="totArticles"  value="${articlesMap.totArticles}"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var="section"  value="${articlesMap.section}"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 var="pageNum"  value="${articlesMap.pageNum}"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.no-uline {text-decoration:none;}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.sel-page{text-decoration:none;color:red;}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.cls1 {text-decoration:none;}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.cls2{text-align:center; font-size:30px;}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&lt;title&gt;글목록창&lt;/title&gt;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0544" y="504203"/>
            <a:ext cx="1925708" cy="36066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한컴산뜻돋움"/>
                <a:ea typeface="한컴산뜻돋움"/>
              </a:rPr>
              <a:t>listArticles.jsp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712764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컨트롤러 역할을 하는 </a:t>
            </a:r>
            <a:r>
              <a:rPr lang="en-US" altLang="ko-KR" sz="1200">
                <a:latin typeface="+mj-ea"/>
                <a:ea typeface="+mj-ea"/>
              </a:rPr>
              <a:t>MemberController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 컨트롤러에서는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getPathInfo() </a:t>
            </a:r>
            <a:r>
              <a:rPr lang="ko-KR" altLang="en-US" sz="1200">
                <a:latin typeface="+mj-ea"/>
                <a:ea typeface="+mj-ea"/>
              </a:rPr>
              <a:t>메서드를 이용해 두 단계로 이루어진 요청을 가져옵니다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53536" y="2090722"/>
            <a:ext cx="6504954" cy="3285699"/>
            <a:chOff x="1053536" y="2090722"/>
            <a:chExt cx="6504954" cy="328569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53536" y="2090722"/>
              <a:ext cx="6504954" cy="305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202635" y="5099422"/>
              <a:ext cx="11330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9325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&lt;table align="center" border="1"  width="80%"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height="10" align="center"  bgcolor="lightgreen"&gt;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&gt;글번호&lt;/td&gt;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&gt;작성자&lt;/td&gt;      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&gt;제목&lt;/td&gt;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&lt;td &gt;작성일&lt;/td&gt;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&lt;c:when test="${empty articlesList}"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&lt;tr  height="10"&gt;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&lt;td colspan="4"&gt;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&lt;p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&lt;b&gt;&lt;span style="font-size:9pt;"&gt;등록된 글이 없습니다.&lt;/span&gt;&lt;/b&gt;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&lt;/p&gt;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&lt;c:when test="${!empty articlesList}"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&lt;c:forEach  var="article" items="${articlesList }" varStatus="articleNum"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&lt;tr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width="5%"&gt;${articleNum.count}&lt;/td&gt;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width="10%"&gt;${article.id }&lt;/td&gt;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&lt;td align='left'  width="35%"&gt;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&lt;span style="padding-right:30px"&gt;&lt;/span&gt;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&lt;c:when test='${article.level &gt; 1 }'&gt;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&lt;c:forEach begin="1" end="${article.level }" step="1"&gt;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 &lt;span style="padding-left:10px"&gt;&lt;/span&gt;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&lt;span style="font-size:12px;"&gt;[답변]&lt;/span&gt;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&lt;a class='cls1' href="${contextPath}/board/viewArticle.do?articleNO=${article.articleNO}"&gt;${article.title}&lt;/a&gt;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&lt;/c:when&gt;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57063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&lt;a class='cls1' href="${contextPath}/board/viewArticle.do?articleNO=${article.articleNO}"&gt;${article.title }&lt;/a&gt;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&lt;td  width="10%"&gt;&lt;fmt:formatDate value="${article.writeDate}" /&gt;&lt;/td&gt;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&lt;div class="cls2"&gt;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&lt;c:if test="${totArticles != null }"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&lt;c:when test="${totArticles &gt;100 }"&gt;  &lt;!-- 글 개수가 100 초과인경우 --&gt;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&lt;c:forEach   var="page" begin="1" end="10"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&lt;c:if test="${section &gt;1 &amp;&amp; page==1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&lt;a class="no-uline" href="${contextPath }/board/listArticles.do?section=${section-1}&amp;pageNum=${(section-1)*10 +1 }"&gt;&amp;nbsp; pre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&lt;a class="no-uline" href="${contextPath }/board/listArticles.do?section=${section}&amp;pageNum=${page}"&gt;${(section-1)*10 +page }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&lt;c:if test="${page ==10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&lt;a class="no-uline" href="${contextPath }/board/listArticles.do?section=${section+1}&amp;pageNum=${section*10+1}"&gt;&amp;nbsp; next&lt;/a&gt;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0181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&lt;c:when test="${totArticles ==100 }" &gt;  &lt;!--등록된 글 개수가 100개인경우  --&gt;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&lt;c:forEach   var="page" begin="1" end="10"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&lt;a class="no-uline"  href="#"&gt;${page }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&lt;c:when test="${totArticles&lt; 100 }" &gt;   &lt;!--등록된 글 개수가 100개 미만인 경우  --&gt;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&lt;c:forEach   var="page" begin="1" end="${totArticles/10 +1}" step="1"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&lt;c:when test="${page==pageNum }"&gt;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&lt;a class="sel-page"  href="${contextPath }/board/listArticles.do?section=${section}&amp;pageNum=${page}"&gt;${page }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&lt;a class="no-uline"  href="${contextPath }/board/listArticles.do?section=${section}&amp;pageNum=${page}"&gt;${page } 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&lt;/c:otherwise&gt;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&lt;/c:forEach&gt;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&lt;/c:if&gt;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&lt;/div&gt;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&lt;br&gt;&lt;br&gt;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&lt;a  class="cls1"  href="${contextPath}/board/articleForm.do"&gt;&lt;p class="cls2"&gt;글쓰기&lt;/p&gt;&lt;/a&gt;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2086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pageEncoding="UTF-8" 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 value="${pageContext.request.contextPath}"  /&gt;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&lt;title&gt;글쓰기창&lt;/title&gt;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 src="http://code.jquery.com/jquery-latest.min.js"&gt;&lt;/script&gt;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type="text/javascript"&gt;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function readURL(input)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if (input.files &amp;&amp; input.files[0])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var reader = new FileReader();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reader.onload = function (e)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$('#preview').attr('src', e.target.result);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reader.readAsDataURL(input.files[0]);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function backToList(obj){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obj.action="${contextPath}/board/listArticles.do";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obj.submit();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0544" y="504203"/>
            <a:ext cx="1925708" cy="360667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articleForm.jsp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75161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&lt;title&gt;새글 쓰기 창&lt;/title&gt;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&lt;h1 style="text-align:center"&gt;새글 쓰기&lt;/h1&gt;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&lt;form name="articleForm" method="post"   action="${contextPath}/board/addArticle.do"   enctype="multipart/form-data"&gt;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&lt;table border="0"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 align="right"&gt;글제목: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 colspan="2"&gt;&lt;input type="text" size="67"  maxlength="500" name="title"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&lt;td align="right" valign="top"&gt;&lt;br&gt;글내용: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&lt;td colspan=2&gt;&lt;textarea name="content" rows="10" cols="65" maxlength="4000"&gt;&lt;/textarea&gt;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&lt;td align="right"&gt;이미지파일 첨부: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&lt;td&gt; &lt;input type="file" name="imageFileName"  onchange="readURL(this);"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&lt;td&gt;&lt;img  id="preview" src="#"   width=200 height=200/&gt;&lt;/td&gt;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&lt;td align="right"&gt;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&lt;td colspan="2"&gt;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&lt;input type="submit" value="글쓰기"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&lt;input type=button value="목록보기"onClick="backToList(this.form)"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&lt;/form&gt;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75161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&lt;title&gt;글보기&lt;/title&gt;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#tr_btn_modify{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display:none;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&lt;script  src="http://code.jquery.com/jquery-latest.min.js"&gt;&lt;/script&gt;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&lt;script type="text/javascript"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function backToList(obj){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obj.action="${contextPath}/board/listArticles.do";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obj.submit();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function fn_enable(obj){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document.getElementById("i_title").disabled=false;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document.getElementById("i_content").disabled=false;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document.getElementById("i_imageFileName").disabled=false;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document.getElementById("tr_btn_modify").style.display="block";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document.getElementById("tr_btn").style.display="none";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0544" y="504203"/>
            <a:ext cx="1925708" cy="360667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viewArticle.jsp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9325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function fn_modify_article(obj){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obj.action="${contextPath}/board/modArticle.do";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obj.submit();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function fn_remove_article(url,articleNO){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var form = document.createElement("form");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form.setAttribute("method", "post");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form.setAttribute("action", url);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var articleNOInput = document.createElement("input");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articleNOInput.setAttribute("type","hidden");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articleNOInput.setAttribute("name","articleNO");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articleNOInput.setAttribute("value", articleNO);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form.appendChild(articleNOInput);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document.body.appendChild(form);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form.submit();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function fn_reply_form(url, parentNO){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var form = document.createElement("form");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form.setAttribute("method", "post");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form.setAttribute("action", url);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var parentNOInput = document.createElement("input");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parentNOInput.setAttribute("type","hidden");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parentNOInput.setAttribute("name","parentNO");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parentNOInput.setAttribute("value", parentNO);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form.appendChild(parentNOInput);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document.body.appendChild(form);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form.submit();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}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648503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function readURL(input)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if (input.files &amp;&amp; input.files[0])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var reader = new FileReader();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reader.onload = function (e)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    $('#preview').attr('src', e.target.result);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  reader.readAsDataURL(input.files[0]);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}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&lt;form name="frmArticle" method="post"  action="${contextPath}"  enctype="multipart/form-data"&gt;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&lt;table  border=0 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width=150 align="center" bgcolor=#FF9933&gt;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글번호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type="text"  value="${article.articleNO }" 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type="hidden" name="articleNO" value="${article.articleNO}"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width="150" align="center" bgcolor="#FF9933"&gt;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작성자 아이디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type=text value="${article.id }" name="writer" 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width="150" align="center" bgcolor="#FF9933"&gt;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제목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75161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&lt;input type=text value="${article.title }"  name="title"  id="i_title"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width="150" align="center" bgcolor="#FF9933"&gt;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내용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&lt;textarea rows="20" cols="60"  name="content"  id="i_content"  disabled /&gt;${article.content }&lt;/textarea&gt;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&lt;c:if test="${not empty article.imageFileName &amp;&amp; article.imageFileName!='null' }"&gt;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 width="150" align="center" bgcolor="#FF9933"  rowspan="2"&gt;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이미지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&lt;input  type= "hidden"   name="originalFileName" value="${article.imageFileName }"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&lt;img src="${contextPath}/download.do?articleNO=${article.articleNO}&amp;imageFileName=${article.imageFileName}" id="preview"  /&gt;&lt;br&gt;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&lt;input  type="file"  name="imageFileName " id="i_imageFileName"   disabled   onchange="readURL(this);" 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&lt;/c:if&gt;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3896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 width="150" align="center" bgcolor="#FF9933"&gt;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등록일자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type=text value="&lt;fmt:formatDate value="${article.writeDate}" /&gt;" disabled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  id="tr_btn_modify"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&lt;td colspan="2"   align="center"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&lt;input type=button value="수정반영하기"   onClick="fn_modify_article(frmArticle)"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&lt;input type=button value="취소"  onClick="backToList(frmArticle)"&gt;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&lt;/td&gt;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&lt;tr  id="tr_btn" 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&lt;td colspan="2"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value="수정하기" onClick="fn_enable(this.form)"&gt;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value="삭제하기" onClick="fn_remove_article('${contextPath}/board/removeArticle.do', ${article.articleNO})"&gt;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&lt;input type=button value="리스트로 돌아가기"  onClick="backToList(this.form)"&gt;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&lt;input type=button value="답글쓰기"  onClick="fn_reply_form('${contextPath}/board/replyForm.do', ${article.articleNO})"&gt;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&lt;/form&gt;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17.1.1 </a:t>
            </a:r>
            <a:r>
              <a:rPr lang="ko-KR" altLang="en-US" b="1"/>
              <a:t>모델</a:t>
            </a:r>
            <a:r>
              <a:rPr lang="en-US" altLang="ko-KR" b="1"/>
              <a:t>1 </a:t>
            </a:r>
            <a:r>
              <a:rPr lang="ko-KR" altLang="en-US" b="1"/>
              <a:t>방식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698108" y="2138836"/>
            <a:ext cx="7653131" cy="90725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데이터베이스 연동 같은비즈니스 로직 작업과 그 작업 결과를 나타내주는 작업을 동일한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에서 수행함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모든 클라이언트의 요청과 비즈니스 로직 처리를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가 담당하는 구조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기능 구현이 쉽고 편리하지만 유지보수가 어려움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108" y="1878496"/>
            <a:ext cx="2454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1 </a:t>
            </a:r>
            <a:r>
              <a:rPr lang="ko-KR" altLang="en-US" sz="1200" b="1">
                <a:latin typeface="+mj-ea"/>
                <a:ea typeface="+mj-ea"/>
              </a:rPr>
              <a:t>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108" y="3329609"/>
            <a:ext cx="4708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1</a:t>
            </a:r>
            <a:r>
              <a:rPr lang="ko-KR" altLang="en-US" sz="1200" b="1">
                <a:latin typeface="+mj-ea"/>
                <a:ea typeface="+mj-ea"/>
              </a:rPr>
              <a:t>로 구현한 애플리케이션 동작 방식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698108" y="3468108"/>
          <a:ext cx="6758688" cy="298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문서" r:id="rId3" imgW="6162993" imgH="2719142" progId="Word.Document.12">
                  <p:link/>
                </p:oleObj>
              </mc:Choice>
              <mc:Fallback>
                <p:oleObj name="문서" r:id="rId3" imgW="6162993" imgH="2719142" progId="Word.Document.12">
                  <p:link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08" y="3468108"/>
                        <a:ext cx="6758688" cy="2982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22247" y="563880"/>
            <a:ext cx="6400800" cy="521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웹 애플리케이션 모델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3" name="그룹 2"/>
          <p:cNvGrpSpPr/>
          <p:nvPr/>
        </p:nvGrpSpPr>
        <p:grpSpPr>
          <a:xfrm>
            <a:off x="1455150" y="1234455"/>
            <a:ext cx="5956834" cy="5608685"/>
            <a:chOff x="1673811" y="1234455"/>
            <a:chExt cx="5956834" cy="5608685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673811" y="1234455"/>
              <a:ext cx="5956834" cy="471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758961" y="5943291"/>
              <a:ext cx="5531425" cy="899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53896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pageEncoding="UTF-8"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isELIgnored="false"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request.setCharacterEncoding("UTF-8");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 src="http://code.jquery.com/jquery-latest.min.js"&gt;&lt;/script&gt;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&lt;script type="text/javascript"&gt;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function backToList(obj){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obj.action="${contextPath}/board/listArticles.do";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obj.submit();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function readURL(input)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if (input.files &amp;&amp; input.files[0])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var reader = new FileReader();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reader.onload = function (e)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$('#preview').attr('src', e.target.result);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reader.readAsDataURL(input.files[0]);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}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&lt;/script&gt;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0544" y="504203"/>
            <a:ext cx="1925708" cy="360667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replyForm.jsp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0" y="352008"/>
            <a:ext cx="9144000" cy="6370975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&lt;title&gt;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페이지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&lt;h1 style="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text-align:center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답글쓰기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&lt;form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frmReply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method="post"  action="${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}/board/addReply.do"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enctype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="multipart/form-data"&gt;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&lt;table align="center"&gt;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글쓴이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&lt;td&gt;&lt;input type="text" size="5" value="lee" disabled /&gt;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글제목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&lt;td&gt;&lt;input type="text" size="67"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maxlength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="100" name="title"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valign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="top"&gt;&lt;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글내용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:&amp;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nbsp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name="content" rows="10" cols="65"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maxlength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="4000"&gt;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textarea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이미지파일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첨부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: 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 &lt;input type="file" name="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onchange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readURL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(this);" 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   &lt;td&gt;&lt;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id="preview"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src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="#"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width=200 height=200/&gt;&lt;/td&gt;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 align="right"&gt; 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&lt;input type=submit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답글반영하기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&lt;input type=button value="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취소"onClick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backToList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this.form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&lt;/td&gt;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&lt;/tr&gt;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&lt;/table&gt;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&lt;/form&gt;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&lt;/body&gt;&lt;/html&gt;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3" y="573405"/>
            <a:ext cx="6400802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코드 정리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22335" y="1499296"/>
            <a:ext cx="7867223" cy="4450209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3" y="573405"/>
            <a:ext cx="6400802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코드 정리</a:t>
            </a:r>
          </a:p>
        </p:txBody>
      </p:sp>
      <p:pic>
        <p:nvPicPr>
          <p:cNvPr id="10" name="그림 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38162" y="1700212"/>
            <a:ext cx="8067674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3" y="573405"/>
            <a:ext cx="6400802" cy="520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코드 정리</a:t>
            </a:r>
          </a:p>
        </p:txBody>
      </p:sp>
      <p:pic>
        <p:nvPicPr>
          <p:cNvPr id="11" name="그림 1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09662" y="1044116"/>
            <a:ext cx="6924674" cy="574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077503" y="573405"/>
            <a:ext cx="6400802" cy="520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앞으로의 스프링 방향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12256" y="1799231"/>
            <a:ext cx="5968564" cy="4542514"/>
            <a:chOff x="1282148" y="1799231"/>
            <a:chExt cx="5968564" cy="4542514"/>
          </a:xfrm>
        </p:grpSpPr>
        <p:pic>
          <p:nvPicPr>
            <p:cNvPr id="10" name="그림 5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282148" y="1799231"/>
              <a:ext cx="5943600" cy="4034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2"/>
            <p:cNvSpPr txBox="1"/>
            <p:nvPr/>
          </p:nvSpPr>
          <p:spPr>
            <a:xfrm>
              <a:off x="1285616" y="5841081"/>
              <a:ext cx="5965096" cy="500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>
                  <a:latin typeface="+mj-ea"/>
                  <a:ea typeface="+mj-ea"/>
                  <a:cs typeface="Times New Roman"/>
                </a:rPr>
                <a:t>e-mail:admin@test.com </a:t>
              </a:r>
            </a:p>
            <a:p>
              <a:pPr algn="ctr"/>
              <a:r>
                <a:rPr lang="en-US" altLang="ko-KR" sz="900">
                  <a:latin typeface="+mj-ea"/>
                  <a:ea typeface="+mj-ea"/>
                  <a:cs typeface="Times New Roman"/>
                </a:rPr>
                <a:t>회사주소:서울시 강동구</a:t>
              </a:r>
            </a:p>
            <a:p>
              <a:pPr algn="ctr"/>
              <a:r>
                <a:rPr lang="en-US" altLang="ko-KR" sz="900">
                  <a:latin typeface="+mj-ea"/>
                  <a:ea typeface="+mj-ea"/>
                  <a:cs typeface="Times New Roman"/>
                </a:rPr>
                <a:t>찾아오는 길:</a:t>
              </a:r>
              <a:r>
                <a:rPr lang="en-US" altLang="ko-KR" sz="900" u="sng">
                  <a:latin typeface="+mj-ea"/>
                  <a:ea typeface="+mj-ea"/>
                  <a:cs typeface="Times New Roman"/>
                </a:rPr>
                <a:t>약도</a:t>
              </a:r>
            </a:p>
          </p:txBody>
        </p:sp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3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681485"/>
            <a:ext cx="5943600" cy="2004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3326" y="4011201"/>
            <a:ext cx="5943600" cy="202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4"/>
          <p:cNvSpPr/>
          <p:nvPr/>
        </p:nvSpPr>
        <p:spPr>
          <a:xfrm>
            <a:off x="6734682" y="2449661"/>
            <a:ext cx="498732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직사각형 4"/>
          <p:cNvSpPr/>
          <p:nvPr/>
        </p:nvSpPr>
        <p:spPr>
          <a:xfrm>
            <a:off x="4073268" y="3289852"/>
            <a:ext cx="498732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TextBox 7"/>
          <p:cNvSpPr txBox="1"/>
          <p:nvPr/>
        </p:nvSpPr>
        <p:spPr>
          <a:xfrm>
            <a:off x="1077503" y="573405"/>
            <a:ext cx="6400802" cy="520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실습 방향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12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93204" y="1887137"/>
            <a:ext cx="5943600" cy="4034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7"/>
          <p:cNvSpPr txBox="1"/>
          <p:nvPr/>
        </p:nvSpPr>
        <p:spPr>
          <a:xfrm>
            <a:off x="1077503" y="573405"/>
            <a:ext cx="6400802" cy="520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실습 방향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15" name="그룹 14"/>
          <p:cNvGrpSpPr/>
          <p:nvPr/>
        </p:nvGrpSpPr>
        <p:grpSpPr>
          <a:xfrm>
            <a:off x="1113436" y="1476164"/>
            <a:ext cx="6591420" cy="3359428"/>
            <a:chOff x="1022842" y="1777808"/>
            <a:chExt cx="6591420" cy="335942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22842" y="1777808"/>
              <a:ext cx="6591420" cy="33594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/>
            </a:ln>
          </p:spPr>
        </p:pic>
        <p:sp>
          <p:nvSpPr>
            <p:cNvPr id="14" name="직사각형 3"/>
            <p:cNvSpPr/>
            <p:nvPr/>
          </p:nvSpPr>
          <p:spPr>
            <a:xfrm>
              <a:off x="1242391" y="2872409"/>
              <a:ext cx="646044" cy="1888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7"/>
          <p:cNvSpPr txBox="1"/>
          <p:nvPr/>
        </p:nvSpPr>
        <p:spPr>
          <a:xfrm>
            <a:off x="1077503" y="573405"/>
            <a:ext cx="6400802" cy="5200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실습 방향</a:t>
            </a:r>
          </a:p>
        </p:txBody>
      </p:sp>
      <p:sp>
        <p:nvSpPr>
          <p:cNvPr id="17" name="직사각형 16"/>
          <p:cNvSpPr txBox="1"/>
          <p:nvPr/>
        </p:nvSpPr>
        <p:spPr>
          <a:xfrm>
            <a:off x="864096" y="5040560"/>
            <a:ext cx="7331532" cy="123432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500"/>
              <a:t>앞으로 공부할 항목들:</a:t>
            </a:r>
          </a:p>
          <a:p>
            <a:endParaRPr lang="ko-KR" altLang="en-US" sz="1500"/>
          </a:p>
          <a:p>
            <a:r>
              <a:rPr lang="ko-KR" altLang="en-US" sz="1500"/>
              <a:t>프레임워크: </a:t>
            </a:r>
            <a:r>
              <a:rPr lang="en-US" altLang="ko-KR" sz="1500"/>
              <a:t>Spring</a:t>
            </a:r>
          </a:p>
          <a:p>
            <a:r>
              <a:rPr lang="ko-KR" altLang="en-US" sz="1500"/>
              <a:t>데이터베이스: </a:t>
            </a:r>
            <a:r>
              <a:rPr lang="en-US" altLang="ko-KR" sz="1500"/>
              <a:t>Mybatis - DAO</a:t>
            </a:r>
            <a:r>
              <a:rPr lang="ko-KR" altLang="en-US" sz="1500"/>
              <a:t>의 쿼리문 코드를 </a:t>
            </a:r>
            <a:r>
              <a:rPr lang="en-US" altLang="ko-KR" sz="1500"/>
              <a:t>xml</a:t>
            </a:r>
            <a:r>
              <a:rPr lang="ko-KR" altLang="en-US" sz="1500"/>
              <a:t>에서 관리하여 </a:t>
            </a:r>
            <a:r>
              <a:rPr lang="en-US" altLang="ko-KR" sz="1500"/>
              <a:t>DAO </a:t>
            </a:r>
            <a:r>
              <a:rPr lang="ko-KR" altLang="en-US" sz="1500"/>
              <a:t>코드 가독성 높임</a:t>
            </a:r>
          </a:p>
          <a:p>
            <a:r>
              <a:rPr lang="ko-KR" altLang="en-US" sz="1500"/>
              <a:t>뷰: </a:t>
            </a:r>
            <a:r>
              <a:rPr lang="en-US" altLang="ko-KR" sz="1500"/>
              <a:t>Tiles</a:t>
            </a:r>
            <a:r>
              <a:rPr lang="ko-KR" altLang="en-US" sz="1500"/>
              <a:t> / </a:t>
            </a:r>
            <a:r>
              <a:rPr lang="en-US" altLang="ko-KR" sz="1500"/>
              <a:t>Thymeleaf</a:t>
            </a:r>
            <a:r>
              <a:rPr lang="ko-KR" altLang="en-US" sz="1500"/>
              <a:t> - 화면 배치 / </a:t>
            </a:r>
            <a:r>
              <a:rPr lang="en-US" altLang="ko-KR" sz="1500"/>
              <a:t>JSP</a:t>
            </a:r>
            <a:r>
              <a:rPr lang="ko-KR" altLang="en-US" sz="1500"/>
              <a:t>대체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20852" y="1510747"/>
            <a:ext cx="6589623" cy="27469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20484" name="직사각형 20483"/>
          <p:cNvSpPr txBox="1"/>
          <p:nvPr/>
        </p:nvSpPr>
        <p:spPr>
          <a:xfrm>
            <a:off x="730211" y="93908"/>
            <a:ext cx="7448549" cy="66701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sec02.ex01;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@WebServlet("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/member/*</a:t>
            </a:r>
            <a:r>
              <a:rPr lang="ko-KR" altLang="en-US" sz="1200" b="1">
                <a:latin typeface="한컴산뜻돋움"/>
                <a:ea typeface="한컴산뜻돋움"/>
              </a:rPr>
              <a:t>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MemberController extends HttpServlet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MemberDAO memberDAO;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void doHandle(HttpServletRequest request, HttpServletResponse response) 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response.setContentType("text/html;charset=utf-8");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action</a:t>
            </a:r>
            <a:r>
              <a:rPr lang="ko-KR" altLang="en-US" sz="1200" b="1">
                <a:latin typeface="한컴산뜻돋움"/>
                <a:ea typeface="한컴산뜻돋움"/>
              </a:rPr>
              <a:t> =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request.getPathInfo();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System.out.println("action:" + action);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if (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action </a:t>
            </a:r>
            <a:r>
              <a:rPr lang="ko-KR" altLang="en-US" sz="1200" b="1">
                <a:latin typeface="한컴산뜻돋움"/>
                <a:ea typeface="한컴산뜻돋움"/>
              </a:rPr>
              <a:t>==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latin typeface="한컴산뜻돋움"/>
                <a:ea typeface="한컴산뜻돋움"/>
              </a:rPr>
              <a:t> ||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action</a:t>
            </a:r>
            <a:r>
              <a:rPr lang="ko-KR" altLang="en-US" sz="1200" b="1">
                <a:latin typeface="한컴산뜻돋움"/>
                <a:ea typeface="한컴산뜻돋움"/>
              </a:rPr>
              <a:t>.equals("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/listMembers.do</a:t>
            </a:r>
            <a:r>
              <a:rPr lang="ko-KR" altLang="en-US" sz="1200" b="1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List&lt;MemberVO&gt; membersList = memberDAO.listMembers();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/test02/listMembers.jsp</a:t>
            </a:r>
            <a:r>
              <a:rPr lang="ko-KR" altLang="en-US" sz="1200" b="1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else if (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action</a:t>
            </a:r>
            <a:r>
              <a:rPr lang="ko-KR" altLang="en-US" sz="1200" b="1">
                <a:latin typeface="한컴산뜻돋움"/>
                <a:ea typeface="한컴산뜻돋움"/>
              </a:rPr>
              <a:t>.equals("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/addMember.do</a:t>
            </a:r>
            <a:r>
              <a:rPr lang="ko-KR" altLang="en-US" sz="1200" b="1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id = request.getParameter("id");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pwd = request.getParameter("pwd");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request.getParameter("name");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request.getParameter("email");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MemberVO memberVO = new MemberVO(id, pwd, name, email);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memberDAO.addMember(memberVO);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/member/listMembers.do</a:t>
            </a:r>
            <a:r>
              <a:rPr lang="ko-KR" altLang="en-US" sz="1200" b="1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else if (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action</a:t>
            </a:r>
            <a:r>
              <a:rPr lang="ko-KR" altLang="en-US" sz="1200" b="1">
                <a:latin typeface="한컴산뜻돋움"/>
                <a:ea typeface="한컴산뜻돋움"/>
              </a:rPr>
              <a:t>.equals("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/memberForm.do</a:t>
            </a:r>
            <a:r>
              <a:rPr lang="ko-KR" altLang="en-US" sz="1200" b="1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/test02/memberForm.jsp</a:t>
            </a:r>
            <a:r>
              <a:rPr lang="ko-KR" altLang="en-US" sz="1200" b="1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else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List&lt;MemberVO&gt; membersList = memberDAO.listMembers();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/test02/listMembers.jsp</a:t>
            </a:r>
            <a:r>
              <a:rPr lang="ko-KR" altLang="en-US" sz="1200" b="1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RequestDispatcher dispatch = request.getRequestDispatcher(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dispatch.forward(request,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  <p:grpSp>
        <p:nvGrpSpPr>
          <p:cNvPr id="20490" name="그룹 20489"/>
          <p:cNvGrpSpPr/>
          <p:nvPr/>
        </p:nvGrpSpPr>
        <p:grpSpPr>
          <a:xfrm>
            <a:off x="4923691" y="2967632"/>
            <a:ext cx="2413537" cy="2938061"/>
            <a:chOff x="4923691" y="2967632"/>
            <a:chExt cx="2413537" cy="2938061"/>
          </a:xfrm>
        </p:grpSpPr>
        <p:grpSp>
          <p:nvGrpSpPr>
            <p:cNvPr id="20488" name="그룹 20487"/>
            <p:cNvGrpSpPr/>
            <p:nvPr/>
          </p:nvGrpSpPr>
          <p:grpSpPr>
            <a:xfrm>
              <a:off x="4923691" y="2967632"/>
              <a:ext cx="2413537" cy="2938061"/>
              <a:chOff x="4923691" y="2967632"/>
              <a:chExt cx="2413537" cy="2938061"/>
            </a:xfrm>
          </p:grpSpPr>
          <p:sp>
            <p:nvSpPr>
              <p:cNvPr id="20485" name="자유형: 도형 20484"/>
              <p:cNvSpPr/>
              <p:nvPr/>
            </p:nvSpPr>
            <p:spPr>
              <a:xfrm>
                <a:off x="4923691" y="2967632"/>
                <a:ext cx="2413537" cy="2938061"/>
              </a:xfrm>
              <a:custGeom>
                <a:avLst/>
                <a:gdLst>
                  <a:gd name="connsiteX0" fmla="*/ -4857 w 2413537"/>
                  <a:gd name="connsiteY0" fmla="*/ 187006 h 2938061"/>
                  <a:gd name="connsiteX1" fmla="*/ 2366039 w 2413537"/>
                  <a:gd name="connsiteY1" fmla="*/ 207712 h 2938061"/>
                  <a:gd name="connsiteX2" fmla="*/ 1579191 w 2413537"/>
                  <a:gd name="connsiteY2" fmla="*/ 2940973 h 29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3537" h="2938061">
                    <a:moveTo>
                      <a:pt x="-4857" y="187006"/>
                    </a:moveTo>
                    <a:cubicBezTo>
                      <a:pt x="390292" y="190457"/>
                      <a:pt x="2102030" y="-251281"/>
                      <a:pt x="2366039" y="207712"/>
                    </a:cubicBezTo>
                    <a:cubicBezTo>
                      <a:pt x="2630047" y="666707"/>
                      <a:pt x="1710332" y="2485430"/>
                      <a:pt x="1579191" y="2940973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  <a:tailEnd type="triangle" w="lg" len="lg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86" name="자유형: 도형 20485"/>
              <p:cNvSpPr/>
              <p:nvPr/>
            </p:nvSpPr>
            <p:spPr>
              <a:xfrm>
                <a:off x="5088924" y="4417831"/>
                <a:ext cx="2041535" cy="186298"/>
              </a:xfrm>
              <a:custGeom>
                <a:avLst/>
                <a:gdLst>
                  <a:gd name="connsiteX0" fmla="*/ -4438 w 2041535"/>
                  <a:gd name="connsiteY0" fmla="*/ 186264 h 186298"/>
                  <a:gd name="connsiteX1" fmla="*/ 2045507 w 2041535"/>
                  <a:gd name="connsiteY1" fmla="*/ -94 h 18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1535" h="186298">
                    <a:moveTo>
                      <a:pt x="-4438" y="186264"/>
                    </a:moveTo>
                    <a:cubicBezTo>
                      <a:pt x="337219" y="155204"/>
                      <a:pt x="1703849" y="30965"/>
                      <a:pt x="2045507" y="-94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87" name="자유형: 도형 20486"/>
              <p:cNvSpPr/>
              <p:nvPr/>
            </p:nvSpPr>
            <p:spPr>
              <a:xfrm>
                <a:off x="4965008" y="5556672"/>
                <a:ext cx="1658336" cy="166040"/>
              </a:xfrm>
              <a:custGeom>
                <a:avLst/>
                <a:gdLst>
                  <a:gd name="connsiteX0" fmla="*/ -4760 w 1658336"/>
                  <a:gd name="connsiteY0" fmla="*/ 165575 h 166040"/>
                  <a:gd name="connsiteX1" fmla="*/ 1662114 w 1658336"/>
                  <a:gd name="connsiteY1" fmla="*/ -77 h 16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58336" h="166040">
                    <a:moveTo>
                      <a:pt x="-4760" y="165575"/>
                    </a:moveTo>
                    <a:cubicBezTo>
                      <a:pt x="273051" y="137967"/>
                      <a:pt x="1384301" y="27531"/>
                      <a:pt x="1662114" y="-77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0489" name="자유형: 도형 20488"/>
            <p:cNvSpPr/>
            <p:nvPr/>
          </p:nvSpPr>
          <p:spPr>
            <a:xfrm>
              <a:off x="5047897" y="4853000"/>
              <a:ext cx="1865222" cy="144634"/>
            </a:xfrm>
            <a:custGeom>
              <a:avLst/>
              <a:gdLst>
                <a:gd name="connsiteX0" fmla="*/ -4824 w 1865222"/>
                <a:gd name="connsiteY0" fmla="*/ 144519 h 144634"/>
                <a:gd name="connsiteX1" fmla="*/ 1869116 w 1865222"/>
                <a:gd name="connsiteY1" fmla="*/ -427 h 14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5222" h="144634">
                  <a:moveTo>
                    <a:pt x="-4824" y="144519"/>
                  </a:moveTo>
                  <a:cubicBezTo>
                    <a:pt x="307498" y="120361"/>
                    <a:pt x="1556792" y="23730"/>
                    <a:pt x="1869116" y="-427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11357"/>
            <a:ext cx="7555516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listMember.jsp</a:t>
            </a:r>
            <a:r>
              <a:rPr lang="ko-KR" altLang="en-US" sz="1200">
                <a:latin typeface="+mj-ea"/>
                <a:ea typeface="+mj-ea"/>
              </a:rPr>
              <a:t>에 회원 가입창으로 이동하는 </a:t>
            </a:r>
            <a:r>
              <a:rPr lang="en-US" altLang="ko-KR" sz="1200">
                <a:latin typeface="+mj-ea"/>
                <a:ea typeface="+mj-ea"/>
              </a:rPr>
              <a:t>&lt;a&gt; </a:t>
            </a:r>
            <a:r>
              <a:rPr lang="ko-KR" altLang="en-US" sz="1200">
                <a:latin typeface="+mj-ea"/>
                <a:ea typeface="+mj-ea"/>
              </a:rPr>
              <a:t>태그를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2713" y="1688356"/>
            <a:ext cx="6792361" cy="10004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21510" name="그룹 21509"/>
          <p:cNvGrpSpPr/>
          <p:nvPr/>
        </p:nvGrpSpPr>
        <p:grpSpPr>
          <a:xfrm>
            <a:off x="957600" y="2243802"/>
            <a:ext cx="7228800" cy="3192197"/>
            <a:chOff x="957600" y="2243802"/>
            <a:chExt cx="7228800" cy="3192197"/>
          </a:xfrm>
        </p:grpSpPr>
        <p:pic>
          <p:nvPicPr>
            <p:cNvPr id="21507" name="그림 21506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957600" y="3664800"/>
              <a:ext cx="7228800" cy="1771200"/>
            </a:xfrm>
            <a:prstGeom prst="rect">
              <a:avLst/>
            </a:prstGeom>
            <a:ln w="9525" cap="flat" cmpd="sng">
              <a:solidFill>
                <a:schemeClr val="accent2">
                  <a:lumMod val="80000"/>
                  <a:lumOff val="20000"/>
                </a:schemeClr>
              </a:solidFill>
              <a:prstDash val="solid"/>
              <a:round/>
            </a:ln>
          </p:spPr>
        </p:pic>
        <p:pic>
          <p:nvPicPr>
            <p:cNvPr id="21508" name="그림 21507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062037" y="3271837"/>
              <a:ext cx="7019925" cy="314325"/>
            </a:xfrm>
            <a:prstGeom prst="rect">
              <a:avLst/>
            </a:prstGeom>
          </p:spPr>
        </p:pic>
        <p:sp>
          <p:nvSpPr>
            <p:cNvPr id="21509" name="자유형 21508"/>
            <p:cNvSpPr/>
            <p:nvPr/>
          </p:nvSpPr>
          <p:spPr>
            <a:xfrm>
              <a:off x="1815674" y="2243802"/>
              <a:ext cx="3418342" cy="2231328"/>
            </a:xfrm>
            <a:custGeom>
              <a:avLst/>
              <a:gdLst>
                <a:gd name="connsiteX0" fmla="*/ 2130244 w 3418342"/>
                <a:gd name="connsiteY0" fmla="*/ 2232287 h 2231328"/>
                <a:gd name="connsiteX1" fmla="*/ 3371704 w 3418342"/>
                <a:gd name="connsiteY1" fmla="*/ 1183467 h 2231328"/>
                <a:gd name="connsiteX2" fmla="*/ 257350 w 3418342"/>
                <a:gd name="connsiteY2" fmla="*/ 616248 h 2231328"/>
                <a:gd name="connsiteX3" fmla="*/ 171732 w 3418342"/>
                <a:gd name="connsiteY3" fmla="*/ -4482 h 22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342" h="2231328">
                  <a:moveTo>
                    <a:pt x="2130244" y="2232287"/>
                  </a:moveTo>
                  <a:cubicBezTo>
                    <a:pt x="2337154" y="2057484"/>
                    <a:pt x="3683852" y="1452807"/>
                    <a:pt x="3371704" y="1183467"/>
                  </a:cubicBezTo>
                  <a:cubicBezTo>
                    <a:pt x="3059555" y="914127"/>
                    <a:pt x="790679" y="814239"/>
                    <a:pt x="257350" y="616248"/>
                  </a:cubicBezTo>
                  <a:cubicBezTo>
                    <a:pt x="-275978" y="418256"/>
                    <a:pt x="186002" y="98973"/>
                    <a:pt x="171732" y="-4482"/>
                  </a:cubicBezTo>
                </a:path>
              </a:pathLst>
            </a:cu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511" name="TextBox 21510"/>
          <p:cNvSpPr txBox="1"/>
          <p:nvPr/>
        </p:nvSpPr>
        <p:spPr>
          <a:xfrm>
            <a:off x="1088127" y="5815427"/>
            <a:ext cx="6636440" cy="2691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&lt;a href="${contextPath}/member/memberForm.do"&gt;&lt;p class="cls2"&gt;회원 가입하기&lt;/p&gt;&lt;/a&gt;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21511" name="직사각형 21510"/>
          <p:cNvSpPr txBox="1"/>
          <p:nvPr/>
        </p:nvSpPr>
        <p:spPr>
          <a:xfrm>
            <a:off x="894397" y="0"/>
            <a:ext cx="7355205" cy="64846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import=" java.util.*,sec01.ex01.*"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latin typeface="한컴산뜻돋움"/>
                <a:ea typeface="한컴산뜻돋움"/>
              </a:rPr>
              <a:t>pageEncoding="UTF-8"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latin typeface="한컴산뜻돋움"/>
                <a:ea typeface="한컴산뜻돋움"/>
              </a:rPr>
              <a:t>	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&lt;c:set var="contextPath" value="${pageContext.request.contextPath}"  /&gt;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&lt;meta 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&lt;title&gt;회원 정보 출력창&lt;/title&gt;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&lt;style&gt;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.cls1 {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  font-size:40px;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.cls2 {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  font-size:20px;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  &lt;/style&gt;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&lt;p class="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cls1</a:t>
            </a:r>
            <a:r>
              <a:rPr lang="en-US" altLang="ko-KR" sz="1200" b="1">
                <a:latin typeface="한컴산뜻돋움"/>
                <a:ea typeface="한컴산뜻돋움"/>
              </a:rPr>
              <a:t>"&gt;회원정보&lt;/p&gt;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&lt;table align="center" border="1"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&lt;tr align="center" bgcolor="lightgreen"&gt;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&gt;&lt;b&gt;아이디&lt;/b&gt;&lt;/td&gt;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&gt;&lt;b&gt;비밀번호&lt;/b&gt;&lt;/td&gt;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&gt;&lt;b&gt;이름&lt;/b&gt;&lt;/td&gt;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width="7%"&gt;&lt;b&gt;이메일&lt;/b&gt;&lt;/td&gt;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&lt;td width="7%" &gt;&lt;b&gt;가입일&lt;/b&gt;&lt;/td&gt;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&lt;/tr&gt;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21511" name="직사각형 21510"/>
          <p:cNvSpPr txBox="1"/>
          <p:nvPr/>
        </p:nvSpPr>
        <p:spPr>
          <a:xfrm>
            <a:off x="653579" y="587897"/>
            <a:ext cx="7355205" cy="447749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&lt;c:when test="${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membersList</a:t>
            </a:r>
            <a:r>
              <a:rPr lang="ko-KR" altLang="en-US" sz="1200" b="1">
                <a:latin typeface="한컴산뜻돋움"/>
                <a:ea typeface="한컴산뜻돋움"/>
              </a:rPr>
              <a:t>==null}"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colspan=5&gt;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&lt;b&gt;등록된 회원이 없습니다.&lt;/b&gt;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&lt;/td&gt;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&lt;/c:when&gt;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&lt;c:when test="${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membersList</a:t>
            </a:r>
            <a:r>
              <a:rPr lang="ko-KR" altLang="en-US" sz="1200" b="1">
                <a:latin typeface="한컴산뜻돋움"/>
                <a:ea typeface="한컴산뜻돋움"/>
              </a:rPr>
              <a:t> != null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&lt;c:forEach  var="mem" items="${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membersList </a:t>
            </a:r>
            <a:r>
              <a:rPr lang="ko-KR" altLang="en-US" sz="1200" b="1">
                <a:latin typeface="한컴산뜻돋움"/>
                <a:ea typeface="한컴산뜻돋움"/>
              </a:rPr>
              <a:t>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&lt;tr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&lt;td&gt;${mem.id 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&lt;td&gt;${mem.pwd 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&lt;td&gt;${mem.name}&lt;/td&gt;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&lt;td&gt;${mem.email }&lt;/td&gt;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&lt;td&gt;${mem.joinDate}&lt;/td&gt;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&lt;/c:forEach&gt;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&lt;/table&gt;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&lt;a href=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"${contextPath}/member/memberForm.do"&gt;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&lt;p class="cls2"&gt;회원 가입하기&lt;/p&gt;</a:t>
            </a:r>
            <a:r>
              <a:rPr lang="ko-KR" altLang="en-US" sz="1200" b="1">
                <a:latin typeface="한컴산뜻돋움"/>
                <a:ea typeface="한컴산뜻돋움"/>
              </a:rPr>
              <a:t>&lt;/a&gt;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5861" y="1510748"/>
            <a:ext cx="7583553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회원 가입창에서 회원 정보를 입력하고 </a:t>
            </a:r>
            <a:r>
              <a:rPr lang="en-US" altLang="ko-KR" sz="1200">
                <a:latin typeface="+mj-ea"/>
                <a:ea typeface="+mj-ea"/>
              </a:rPr>
              <a:t>action </a:t>
            </a:r>
            <a:r>
              <a:rPr lang="ko-KR" altLang="en-US" sz="1200">
                <a:latin typeface="+mj-ea"/>
                <a:ea typeface="+mj-ea"/>
              </a:rPr>
              <a:t>속성에서 </a:t>
            </a:r>
            <a:r>
              <a:rPr lang="en-US" altLang="ko-KR" sz="1200">
                <a:latin typeface="+mj-ea"/>
                <a:ea typeface="+mj-ea"/>
              </a:rPr>
              <a:t>/member/addMember.do</a:t>
            </a:r>
            <a:r>
              <a:rPr lang="ko-KR" altLang="en-US" sz="1200">
                <a:latin typeface="+mj-ea"/>
                <a:ea typeface="+mj-ea"/>
              </a:rPr>
              <a:t>로 요청하도록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54189" y="2117359"/>
            <a:ext cx="6415088" cy="3236671"/>
            <a:chOff x="1309986" y="1972413"/>
            <a:chExt cx="6415088" cy="3236671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09986" y="1972413"/>
              <a:ext cx="6415088" cy="2959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483300" y="4932085"/>
              <a:ext cx="1259900" cy="266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22531" name="직사각형 22530"/>
          <p:cNvSpPr txBox="1"/>
          <p:nvPr/>
        </p:nvSpPr>
        <p:spPr>
          <a:xfrm>
            <a:off x="4572000" y="1927198"/>
            <a:ext cx="1764030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latin typeface="함초롬돋움"/>
                <a:ea typeface="함초롬돋움"/>
              </a:rPr>
              <a:t>memberForm.jsp</a:t>
            </a:r>
          </a:p>
        </p:txBody>
      </p:sp>
      <p:cxnSp>
        <p:nvCxnSpPr>
          <p:cNvPr id="22532" name="직선 연결선 22531"/>
          <p:cNvCxnSpPr/>
          <p:nvPr/>
        </p:nvCxnSpPr>
        <p:spPr>
          <a:xfrm>
            <a:off x="3349605" y="2243299"/>
            <a:ext cx="943200" cy="5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자유형 22532"/>
          <p:cNvSpPr/>
          <p:nvPr/>
        </p:nvSpPr>
        <p:spPr>
          <a:xfrm>
            <a:off x="4074417" y="2014250"/>
            <a:ext cx="466016" cy="154692"/>
          </a:xfrm>
          <a:custGeom>
            <a:avLst/>
            <a:gdLst>
              <a:gd name="connsiteX0" fmla="*/ -426 w 466016"/>
              <a:gd name="connsiteY0" fmla="*/ 157715 h 154692"/>
              <a:gd name="connsiteX1" fmla="*/ 85192 w 466016"/>
              <a:gd name="connsiteY1" fmla="*/ 7883 h 154692"/>
              <a:gd name="connsiteX2" fmla="*/ 470472 w 466016"/>
              <a:gd name="connsiteY2" fmla="*/ 18586 h 15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016" h="154692">
                <a:moveTo>
                  <a:pt x="-426" y="157715"/>
                </a:moveTo>
                <a:cubicBezTo>
                  <a:pt x="13843" y="132743"/>
                  <a:pt x="6708" y="31071"/>
                  <a:pt x="85192" y="7883"/>
                </a:cubicBezTo>
                <a:cubicBezTo>
                  <a:pt x="163675" y="-15304"/>
                  <a:pt x="406259" y="16802"/>
                  <a:pt x="470472" y="18586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1878495" y="1234455"/>
            <a:ext cx="4375495" cy="4737513"/>
            <a:chOff x="1878495" y="1234455"/>
            <a:chExt cx="4354789" cy="473751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878495" y="1514368"/>
              <a:ext cx="4354789" cy="44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087216" y="1234454"/>
              <a:ext cx="10634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23555" name="직사각형 23554"/>
          <p:cNvSpPr txBox="1"/>
          <p:nvPr/>
        </p:nvSpPr>
        <p:spPr>
          <a:xfrm>
            <a:off x="47106" y="475221"/>
            <a:ext cx="7092502" cy="59331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pageEncoding="UTF-8"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isELIgnored="false" %&gt;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value="${pageContext.request.contextPath}"  /&gt;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&lt;title&gt;회원 가입창&lt;/title&gt;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&lt;form method="post"  </a:t>
            </a:r>
            <a:r>
              <a:rPr lang="en-US" altLang="ko-KR" sz="1200" b="1">
                <a:latin typeface="한컴산뜻돋움"/>
                <a:ea typeface="한컴산뜻돋움"/>
              </a:rPr>
              <a:t>a</a:t>
            </a:r>
            <a:r>
              <a:rPr lang="ko-KR" altLang="en-US" sz="1200" b="1">
                <a:latin typeface="한컴산뜻돋움"/>
                <a:ea typeface="한컴산뜻돋움"/>
              </a:rPr>
              <a:t>ction="${contextPath}/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member/addMember.do</a:t>
            </a:r>
            <a:r>
              <a:rPr lang="ko-KR" altLang="en-US" sz="1200" b="1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&lt;h1  style="text-align:center"&gt;회원 가입창&lt;/h1&gt;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&lt;table 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&lt;td width="200"&gt;&lt;p align="right"&gt;아이디&lt;/td&gt;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&lt;td width="400"&gt;&lt;input type="text" name="id"&gt;&lt;/td&gt;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width="200"&gt;&lt;p align="right"&gt;비밀번호&lt;/td&gt;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width="400"&gt;&lt;input type="password"  name="pwd"&gt;&lt;/td&gt;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width="200"&gt;&lt;p align="right"&gt;이름&lt;/td&gt;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width="400"&gt;&lt;p&gt;&lt;input type="text"  name="name"&gt;&lt;/td&gt;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width="200"&gt;&lt;p align="right"&gt;이메일&lt;/td&gt;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width="400"&gt;&lt;p&gt;&lt;input type="text"  name="email"&gt;&lt;/td&gt;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</p:txBody>
      </p:sp>
      <p:sp>
        <p:nvSpPr>
          <p:cNvPr id="23556" name="직사각형 23555"/>
          <p:cNvSpPr txBox="1"/>
          <p:nvPr/>
        </p:nvSpPr>
        <p:spPr>
          <a:xfrm>
            <a:off x="4846878" y="3967486"/>
            <a:ext cx="4297122" cy="227900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width="200"&gt;&lt;p&gt;&amp;nbsp;&lt;/p&gt;&lt;/td&gt;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width="400"&gt;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&lt;input type="submit" value="가입하기"&gt;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&lt;input type="reset" value="다시입력"&gt;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&lt;/form&gt;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3" y="1391478"/>
            <a:ext cx="7394711" cy="44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http://localhost:8090/pro17/member/listMembers.do</a:t>
            </a:r>
            <a:r>
              <a:rPr lang="ko-KR" altLang="en-US" sz="1200">
                <a:latin typeface="+mj-ea"/>
                <a:ea typeface="+mj-ea"/>
              </a:rPr>
              <a:t>로 요청하여 회원 목록창이 나타나면 하단에 있는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회원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3" y="3851357"/>
            <a:ext cx="7563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회원 가입창이 나타나면 다음과 같이 새 회원 차두리의 정보를 입력하고 가입하기를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 descr="C:\leebs\JSP\길벗 피드백\종이원고 수정 사항\13-29장\17장\그림17-12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045366" y="4128356"/>
            <a:ext cx="2460912" cy="2663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1" name="Picture 3" descr="C:\leebs\JSP\길벗 피드백\종이원고 수정 사항\13-29장\17장\그림17-11.png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881843" y="1853140"/>
            <a:ext cx="6989948" cy="19982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776139" y="6156876"/>
            <a:ext cx="8080781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1</a:t>
            </a:r>
            <a:r>
              <a:rPr lang="ko-KR" altLang="en-US" sz="1200" b="1">
                <a:latin typeface="+mj-ea"/>
                <a:ea typeface="+mj-ea"/>
              </a:rPr>
              <a:t>으로 구현한 의류 쇼핑몰은 계절에 따라 화면도 업데이트를 해 줘야 하므로 유지 보수에 불편함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76140" y="1534902"/>
            <a:ext cx="7116345" cy="422979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7" name="TextBox 6"/>
          <p:cNvSpPr txBox="1"/>
          <p:nvPr/>
        </p:nvSpPr>
        <p:spPr>
          <a:xfrm>
            <a:off x="1122247" y="563880"/>
            <a:ext cx="6400800" cy="521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웹 애플리케이션 모델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36104" y="1530626"/>
            <a:ext cx="7345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7. 6</a:t>
            </a:r>
            <a:r>
              <a:rPr lang="ko-KR" altLang="en-US" sz="1200">
                <a:latin typeface="+mj-ea"/>
                <a:ea typeface="+mj-ea"/>
              </a:rPr>
              <a:t>번 과정에서 등록한 새 회원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차두리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이 추가된 회원 목록창이 다시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9458" name="Picture 2" descr="C:\leebs\JSP\길벗 피드백\종이원고 수정 사항\13-29장\17장\그림17-13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36333" y="1807625"/>
            <a:ext cx="6944559" cy="20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914400" y="2365513"/>
            <a:ext cx="6649278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17.3.3 </a:t>
            </a:r>
            <a:r>
              <a:rPr lang="ko-KR" altLang="en-US" b="1"/>
              <a:t>회원 정보 수정 및 삭제 기능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815009" y="1928547"/>
            <a:ext cx="4084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회원 정보 수정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096" y="2205546"/>
            <a:ext cx="7235687" cy="118344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회원 정보 수정창에서 회원 정보를 수정하고 수정하기를 클릭해 </a:t>
            </a:r>
            <a:r>
              <a:rPr lang="en-US" altLang="ko-KR" sz="1200">
                <a:latin typeface="+mj-ea"/>
                <a:ea typeface="+mj-ea"/>
              </a:rPr>
              <a:t>/member/modMember.do</a:t>
            </a:r>
            <a:r>
              <a:rPr lang="ko-KR" altLang="en-US" sz="1200">
                <a:latin typeface="+mj-ea"/>
                <a:ea typeface="+mj-ea"/>
              </a:rPr>
              <a:t>로 컨트롤러에 요청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컨트롤러는 전송된 회원 수정 정보를 가져온 후 테이블에서 회원 정보를 수정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수정을 마친 후 컨트롤러는 다시 회원 목록창을 표시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009" y="3757347"/>
            <a:ext cx="4084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회원 정보 삭제 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035" y="4034346"/>
            <a:ext cx="7235687" cy="90722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회원 목록창에서 삭제를 클릭해 요청명 </a:t>
            </a:r>
            <a:r>
              <a:rPr lang="en-US" altLang="ko-KR" sz="1200">
                <a:latin typeface="+mj-ea"/>
                <a:ea typeface="+mj-ea"/>
              </a:rPr>
              <a:t>/member/delMember.do</a:t>
            </a:r>
            <a:r>
              <a:rPr lang="ko-KR" altLang="en-US" sz="1200">
                <a:latin typeface="+mj-ea"/>
                <a:ea typeface="+mj-ea"/>
              </a:rPr>
              <a:t>와 회원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컨트롤러로 전달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컨트롤러는 </a:t>
            </a:r>
            <a:r>
              <a:rPr lang="en-US" altLang="ko-KR" sz="1200">
                <a:latin typeface="+mj-ea"/>
                <a:ea typeface="+mj-ea"/>
              </a:rPr>
              <a:t>HttpServletRequest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getPathInfo() </a:t>
            </a:r>
            <a:r>
              <a:rPr lang="ko-KR" altLang="en-US" sz="1200">
                <a:latin typeface="+mj-ea"/>
                <a:ea typeface="+mj-ea"/>
              </a:rPr>
              <a:t>메서드를 이용해 요청명 얻음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회원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전달해 테이블에서 회원 정보를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8032594" cy="64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sec02.ex02 </a:t>
            </a:r>
            <a:r>
              <a:rPr lang="ko-KR" altLang="en-US" sz="1200">
                <a:latin typeface="+mj-ea"/>
                <a:ea typeface="+mj-ea"/>
              </a:rPr>
              <a:t>패키지를 만들고 앞에서 사용한 자바 실습 파일들을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test03 </a:t>
            </a:r>
            <a:r>
              <a:rPr lang="ko-KR" altLang="en-US" sz="1200">
                <a:latin typeface="+mj-ea"/>
                <a:ea typeface="+mj-ea"/>
              </a:rPr>
              <a:t>폴더를 만들고 </a:t>
            </a:r>
            <a:r>
              <a:rPr lang="en-US" altLang="ko-KR" sz="1200">
                <a:latin typeface="+mj-ea"/>
                <a:ea typeface="+mj-ea"/>
              </a:rPr>
              <a:t>JSP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파일들을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25499" y="2102167"/>
            <a:ext cx="2222362" cy="337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16225" y="1411357"/>
            <a:ext cx="7851913" cy="634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브라우저에서 컨트롤러에 요청하면 </a:t>
            </a:r>
            <a:r>
              <a:rPr lang="en-US" altLang="ko-KR" sz="1200">
                <a:latin typeface="+mj-ea"/>
                <a:ea typeface="+mj-ea"/>
              </a:rPr>
              <a:t>request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getPathInfo() </a:t>
            </a:r>
            <a:r>
              <a:rPr lang="ko-KR" altLang="en-US" sz="1200">
                <a:latin typeface="+mj-ea"/>
                <a:ea typeface="+mj-ea"/>
              </a:rPr>
              <a:t>메서드를 이용해 수정 요청명인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 </a:t>
            </a:r>
            <a:r>
              <a:rPr lang="en-US" altLang="ko-KR" sz="1200">
                <a:latin typeface="+mj-ea"/>
                <a:ea typeface="+mj-ea"/>
              </a:rPr>
              <a:t>/modMemberForm.do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/modMember.do</a:t>
            </a:r>
            <a:r>
              <a:rPr lang="ko-KR" altLang="en-US" sz="1200">
                <a:latin typeface="+mj-ea"/>
                <a:ea typeface="+mj-ea"/>
              </a:rPr>
              <a:t>를 가져온 후 분기하여 작업을 수행하도록 </a:t>
            </a:r>
            <a:r>
              <a:rPr lang="en-US" altLang="ko-KR" sz="1200">
                <a:latin typeface="+mj-ea"/>
                <a:ea typeface="+mj-ea"/>
              </a:rPr>
              <a:t>MemberController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92695" y="2146852"/>
            <a:ext cx="6081505" cy="3243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470989" y="4232773"/>
            <a:ext cx="4671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6038" y="4094273"/>
            <a:ext cx="805073" cy="26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</a:rPr>
              <a:t>protected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92696" y="1234455"/>
            <a:ext cx="6897342" cy="49539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02635" y="1234455"/>
            <a:ext cx="6357938" cy="54953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29699" name="직사각형 29698"/>
          <p:cNvSpPr txBox="1"/>
          <p:nvPr/>
        </p:nvSpPr>
        <p:spPr>
          <a:xfrm>
            <a:off x="635370" y="600489"/>
            <a:ext cx="8163662" cy="48367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sec02.ex02;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@WebServlet("/member/*")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MemberController extends HttpServlet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static final long serialVersionUID = 1L;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MemberDAO memberDAO;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void init() throws ServletException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memberDAO = new MemberDAO();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protected void doGet(HttpServletRequest request, HttpServletResponse response) 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protected void doPost(HttpServletRequest request, HttpServletResponse response)</a:t>
            </a: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void doHandle(HttpServletRequest request, HttpServletResponse response)</a:t>
            </a: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String nextPage = null;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response.setContentType("text/html;charset=utf-8");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29699" name="직사각형 29698"/>
          <p:cNvSpPr txBox="1"/>
          <p:nvPr/>
        </p:nvSpPr>
        <p:spPr>
          <a:xfrm>
            <a:off x="614663" y="585580"/>
            <a:ext cx="7387167" cy="59371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String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action</a:t>
            </a:r>
            <a:r>
              <a:rPr lang="en-US" altLang="ko-KR" sz="1200" b="1">
                <a:latin typeface="한컴산뜻돋움"/>
                <a:ea typeface="한컴산뜻돋움"/>
              </a:rPr>
              <a:t> = request.getPathInfo();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System.out.println("action:" + action);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if (action == null || action.equals("/listMembers.do"))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List&lt;MemberVO&gt; membersList = memberDAO.listMembers();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"/test03/listMembers.jsp";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else if (action.equals("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/addMember.do</a:t>
            </a:r>
            <a:r>
              <a:rPr lang="ko-KR" altLang="en-US" sz="1200" b="1">
                <a:latin typeface="한컴산뜻돋움"/>
                <a:ea typeface="한컴산뜻돋움"/>
              </a:rPr>
              <a:t>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id = request.getParameter("id");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pwd = request.getParameter("pwd");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request.getParameter("name");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request.getParameter("email");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MemberVO memberVO = new MemberVO(id, pwd, name, email);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memberDAO.addMember(memberVO);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", "addMember");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latin typeface="한컴산뜻돋움"/>
                <a:ea typeface="한컴산뜻돋움"/>
              </a:rPr>
              <a:t> = "/member/listMembers.do";</a:t>
            </a:r>
          </a:p>
          <a:p>
            <a:pPr>
              <a:defRPr/>
            </a:pPr>
            <a:r>
              <a:rPr lang="ko-KR" altLang="en-US" sz="1200" b="1">
                <a:solidFill>
                  <a:schemeClr val="tx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tx1"/>
                </a:solidFill>
                <a:latin typeface="한컴산뜻돋움"/>
                <a:ea typeface="한컴산뜻돋움"/>
              </a:rPr>
              <a:t>} else if (action.equals("/memberForm.do")) {</a:t>
            </a:r>
          </a:p>
          <a:p>
            <a:pPr>
              <a:defRPr/>
            </a:pPr>
            <a:r>
              <a:rPr lang="ko-KR" altLang="en-US" sz="1200" b="1">
                <a:solidFill>
                  <a:schemeClr val="tx1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solidFill>
                  <a:schemeClr val="tx1"/>
                </a:solidFill>
                <a:latin typeface="한컴산뜻돋움"/>
                <a:ea typeface="한컴산뜻돋움"/>
              </a:rPr>
              <a:t> = "/test03/memberForm.jsp";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} else if(action.equals("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/modMemberForm.do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")){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String id=request.getParameter("id");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MemberVO memInfo = memberDAO.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findMember(id);  </a:t>
            </a:r>
            <a:r>
              <a:rPr lang="en-US" altLang="ko-KR" sz="1200" b="1">
                <a:solidFill>
                  <a:srgbClr val="008000"/>
                </a:solidFill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008000"/>
                </a:solidFill>
                <a:latin typeface="한컴산뜻돋움"/>
                <a:ea typeface="한컴산뜻돋움"/>
              </a:rPr>
              <a:t>DAO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에서 새로 구현</a:t>
            </a:r>
            <a:endParaRPr lang="ko-KR" altLang="en-US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request.setAttribute("memInfo", memInfo);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="/test03/modMemberForm.jsp";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} else if(action.equals("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/modMember.do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")){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String id=request.getParameter("id");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String pwd=request.getParameter("pwd");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String name= request.getParameter("name");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               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String email= request.getParameter("email");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MemberVO memberVO = new MemberVO(id, pwd, name, email);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memberDAO.modMember(memberVO);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", "modified");</a:t>
            </a:r>
          </a:p>
          <a:p>
            <a:pPr>
              <a:defRPr/>
            </a:pP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   </a:t>
            </a:r>
            <a:r>
              <a:rPr lang="ko-KR" altLang="en-US" sz="1200" b="1">
                <a:solidFill>
                  <a:schemeClr val="dk1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ko-KR" altLang="en-US" sz="1200" b="1">
                <a:solidFill>
                  <a:schemeClr val="dk1"/>
                </a:solidFill>
                <a:latin typeface="한컴산뜻돋움"/>
                <a:ea typeface="한컴산뜻돋움"/>
              </a:rPr>
              <a:t>="/member/listMembers.do";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29699" name="직사각형 29698"/>
          <p:cNvSpPr txBox="1"/>
          <p:nvPr/>
        </p:nvSpPr>
        <p:spPr>
          <a:xfrm>
            <a:off x="660997" y="165651"/>
            <a:ext cx="7387167" cy="265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}else if(action.equals("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/delMember.do</a:t>
            </a:r>
            <a:r>
              <a:rPr lang="en-US" altLang="ko-KR" sz="1200" b="1">
                <a:latin typeface="한컴산뜻돋움"/>
                <a:ea typeface="한컴산뜻돋움"/>
              </a:rPr>
              <a:t>")){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 String id=request.getParameter("id");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 memberDAO.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delMember(id)</a:t>
            </a:r>
            <a:r>
              <a:rPr lang="en-US" altLang="ko-KR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", "deleted");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en-US" altLang="ko-KR" sz="1200" b="1">
                <a:latin typeface="한컴산뜻돋움"/>
                <a:ea typeface="한컴산뜻돋움"/>
              </a:rPr>
              <a:t>="/member/listMembers.do";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}else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     </a:t>
            </a:r>
            <a:r>
              <a:rPr lang="en-US" altLang="ko-KR" sz="1200" b="1">
                <a:latin typeface="한컴산뜻돋움"/>
                <a:ea typeface="한컴산뜻돋움"/>
              </a:rPr>
              <a:t>List&lt;MemberVO&gt; membersList = memberDAO.listMembers();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   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request.setAttribute("membersList", membersList);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    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en-US" altLang="ko-KR" sz="1200" b="1">
                <a:latin typeface="한컴산뜻돋움"/>
                <a:ea typeface="한컴산뜻돋움"/>
              </a:rPr>
              <a:t> = "/test03/listMembers.jsp";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RequestDispatcher dispatch = request.getRequestDispatcher(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</a:t>
            </a:r>
            <a:r>
              <a:rPr lang="en-US" altLang="ko-KR" sz="1200" b="1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dispatch.forward(request, response);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29702" name="직사각형 29699"/>
          <p:cNvSpPr txBox="1"/>
          <p:nvPr/>
        </p:nvSpPr>
        <p:spPr>
          <a:xfrm>
            <a:off x="5176660" y="2396777"/>
            <a:ext cx="3967340" cy="429557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&lt;c:choose&gt;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&lt;c:when test='${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msg=="addMember"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}'&gt;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window.onload=function(){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alert("회원을 등록했습니다.");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&lt;c:when test='${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msg=="modified"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}'&gt;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window.onload=function(){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alert("회원 정보를 수정했습니다.");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&lt;c:when test= '${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msg=="deleted"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}'&gt;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window.onload=function(){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alert("회원 정보를 삭제했습니다.");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}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&lt;/script&gt;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&lt;/c:when&gt;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&lt;/c:choose&gt;</a:t>
            </a:r>
          </a:p>
        </p:txBody>
      </p:sp>
      <p:sp>
        <p:nvSpPr>
          <p:cNvPr id="29703" name="TextBox 29702"/>
          <p:cNvSpPr txBox="1"/>
          <p:nvPr/>
        </p:nvSpPr>
        <p:spPr>
          <a:xfrm>
            <a:off x="6876635" y="2103574"/>
            <a:ext cx="2267365" cy="313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008000"/>
                </a:solidFill>
              </a:rPr>
              <a:t>※</a:t>
            </a:r>
            <a:r>
              <a:rPr lang="ko-KR" altLang="en-US" sz="1500">
                <a:solidFill>
                  <a:srgbClr val="008000"/>
                </a:solidFill>
              </a:rPr>
              <a:t> 참고</a:t>
            </a:r>
            <a:r>
              <a:rPr lang="en-US" altLang="ko-KR" sz="1500">
                <a:solidFill>
                  <a:srgbClr val="008000"/>
                </a:solidFill>
              </a:rPr>
              <a:t> listMembers.jsp</a:t>
            </a:r>
          </a:p>
        </p:txBody>
      </p:sp>
      <p:sp>
        <p:nvSpPr>
          <p:cNvPr id="29704" name="자유형: 도형 29703"/>
          <p:cNvSpPr/>
          <p:nvPr/>
        </p:nvSpPr>
        <p:spPr>
          <a:xfrm>
            <a:off x="4644429" y="518516"/>
            <a:ext cx="2618978" cy="4661156"/>
          </a:xfrm>
          <a:custGeom>
            <a:avLst/>
            <a:gdLst>
              <a:gd name="connsiteX0" fmla="*/ -5133 w 2618978"/>
              <a:gd name="connsiteY0" fmla="*/ 306638 h 4661156"/>
              <a:gd name="connsiteX1" fmla="*/ 2510708 w 2618978"/>
              <a:gd name="connsiteY1" fmla="*/ 327345 h 4661156"/>
              <a:gd name="connsiteX2" fmla="*/ 2158698 w 2618978"/>
              <a:gd name="connsiteY2" fmla="*/ 4665362 h 466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8978" h="4661156">
                <a:moveTo>
                  <a:pt x="-5133" y="306638"/>
                </a:moveTo>
                <a:cubicBezTo>
                  <a:pt x="414173" y="310089"/>
                  <a:pt x="2150070" y="-399108"/>
                  <a:pt x="2510708" y="327345"/>
                </a:cubicBezTo>
                <a:cubicBezTo>
                  <a:pt x="2871347" y="1053799"/>
                  <a:pt x="2217366" y="3942359"/>
                  <a:pt x="2158698" y="4665362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96348" y="1470991"/>
            <a:ext cx="6689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1702" y="1881861"/>
            <a:ext cx="6842885" cy="36627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17.1.2 </a:t>
            </a:r>
            <a:r>
              <a:rPr lang="ko-KR" altLang="en-US" b="1"/>
              <a:t>모델</a:t>
            </a:r>
            <a:r>
              <a:rPr lang="en-US" altLang="ko-KR" b="1"/>
              <a:t>2 </a:t>
            </a:r>
            <a:r>
              <a:rPr lang="ko-KR" altLang="en-US" b="1"/>
              <a:t>방식</a:t>
            </a:r>
            <a:endParaRPr lang="en-US" altLang="ko-KR" b="1" spc="-94"/>
          </a:p>
        </p:txBody>
      </p:sp>
      <p:sp>
        <p:nvSpPr>
          <p:cNvPr id="5" name="TextBox 4"/>
          <p:cNvSpPr txBox="1"/>
          <p:nvPr/>
        </p:nvSpPr>
        <p:spPr>
          <a:xfrm>
            <a:off x="698108" y="2138836"/>
            <a:ext cx="7653131" cy="64055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웹 애플리케이션의 각 기능</a:t>
            </a:r>
            <a:r>
              <a:rPr lang="en-US" altLang="ko-KR" sz="1200"/>
              <a:t>(</a:t>
            </a:r>
            <a:r>
              <a:rPr lang="ko-KR" altLang="en-US" sz="1200"/>
              <a:t>클라이언트의 요청 처리</a:t>
            </a:r>
            <a:r>
              <a:rPr lang="en-US" altLang="ko-KR" sz="1200"/>
              <a:t>, </a:t>
            </a:r>
            <a:r>
              <a:rPr lang="ko-KR" altLang="en-US" sz="1200"/>
              <a:t>응답 처리</a:t>
            </a:r>
            <a:r>
              <a:rPr lang="en-US" altLang="ko-KR" sz="1200"/>
              <a:t>, </a:t>
            </a:r>
            <a:r>
              <a:rPr lang="ko-KR" altLang="en-US" sz="1200"/>
              <a:t>비즈니스</a:t>
            </a:r>
            <a:r>
              <a:rPr lang="en-US" altLang="ko-KR" sz="1200"/>
              <a:t> </a:t>
            </a:r>
            <a:r>
              <a:rPr lang="ko-KR" altLang="en-US" sz="1200"/>
              <a:t>로직 처리</a:t>
            </a:r>
            <a:r>
              <a:rPr lang="en-US" altLang="ko-KR" sz="1200"/>
              <a:t>)</a:t>
            </a:r>
            <a:r>
              <a:rPr lang="ko-KR" altLang="en-US" sz="1200"/>
              <a:t>을 분리해서 구현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객체 지향 프로그래밍에서 각각의 기능을 모듈화해서 개발하자는 원리</a:t>
            </a:r>
            <a:endParaRPr lang="en-US" altLang="ko-KR" sz="1200"/>
          </a:p>
        </p:txBody>
      </p:sp>
      <p:sp>
        <p:nvSpPr>
          <p:cNvPr id="6" name="TextBox 5"/>
          <p:cNvSpPr txBox="1"/>
          <p:nvPr/>
        </p:nvSpPr>
        <p:spPr>
          <a:xfrm>
            <a:off x="698108" y="1878496"/>
            <a:ext cx="2454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2 </a:t>
            </a:r>
            <a:r>
              <a:rPr lang="ko-KR" altLang="en-US" sz="1200" b="1">
                <a:latin typeface="+mj-ea"/>
                <a:ea typeface="+mj-ea"/>
              </a:rPr>
              <a:t>방식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108" y="3091070"/>
            <a:ext cx="2454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2 </a:t>
            </a:r>
            <a:r>
              <a:rPr lang="ko-KR" altLang="en-US" sz="1200" b="1">
                <a:latin typeface="+mj-ea"/>
                <a:ea typeface="+mj-ea"/>
              </a:rPr>
              <a:t>방식 특징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8108" y="3368069"/>
            <a:ext cx="7653131" cy="118297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 각 기능이 서로 분리되어 있어 개발 및 유지보수가 쉬움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각 기능</a:t>
            </a:r>
            <a:r>
              <a:rPr lang="en-US" altLang="ko-KR" sz="1200"/>
              <a:t>(</a:t>
            </a:r>
            <a:r>
              <a:rPr lang="ko-KR" altLang="en-US" sz="1200"/>
              <a:t>모듈</a:t>
            </a:r>
            <a:r>
              <a:rPr lang="en-US" altLang="ko-KR" sz="1200"/>
              <a:t>)</a:t>
            </a:r>
            <a:r>
              <a:rPr lang="ko-KR" altLang="en-US" sz="1200"/>
              <a:t>의 재사용성이 높음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디자이너와 개발자의 작업을 분업화해서 쉽게 개발할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모델</a:t>
            </a:r>
            <a:r>
              <a:rPr lang="en-US" altLang="ko-KR" sz="1200"/>
              <a:t>2 </a:t>
            </a:r>
            <a:r>
              <a:rPr lang="ko-KR" altLang="en-US" sz="1200"/>
              <a:t>방식과 관련된 기능이나 개념의 학습이 필요</a:t>
            </a:r>
            <a:endParaRPr lang="en-US" altLang="ko-KR" sz="1200"/>
          </a:p>
        </p:txBody>
      </p:sp>
      <p:sp>
        <p:nvSpPr>
          <p:cNvPr id="10" name="TextBox 9"/>
          <p:cNvSpPr txBox="1"/>
          <p:nvPr/>
        </p:nvSpPr>
        <p:spPr>
          <a:xfrm>
            <a:off x="1122247" y="563880"/>
            <a:ext cx="6400800" cy="521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웹 애플리케이션 모델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17136" y="1590259"/>
            <a:ext cx="6188783" cy="42460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58749" y="1234455"/>
            <a:ext cx="6131850" cy="55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8061" y="1352550"/>
            <a:ext cx="675322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706348" y="733844"/>
            <a:ext cx="7286628" cy="5390312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sec02.ex02;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java.sql.Connection;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java.sql.PreparedStatement;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java.sql.ResultSet;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java.sql.SQLException;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javax.naming.Context;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javax.naming.InitialContext;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javax.sql.DataSource;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MemberDAO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DataSource dataFactory;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Connection conn;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PreparedStatement pstmt;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MemberDAO()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Context ctx = new InitialContext();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Context envContext = (Context) ctx.lookup("java:/comp/env");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dataFactory = (DataSource) envContext.lookup("jdbc/oracle");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478576" y="561692"/>
            <a:ext cx="7786690" cy="4656103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List&lt;MemberVO&gt;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listMembers</a:t>
            </a:r>
            <a:r>
              <a:rPr lang="ko-KR" altLang="en-US" sz="1200" b="1">
                <a:latin typeface="한컴산뜻돋움"/>
                <a:ea typeface="한컴산뜻돋움"/>
              </a:rPr>
              <a:t>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List&lt;MemberVO&gt; membersList = new ArrayList();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"select * from  t_member order by joinDate desc";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ResultSet rs = pstmt.executeQuery();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while (rs.next())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id = rs.getString("id");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pwd = rs.getString("pwd");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rs.getString("name");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rs.getString("email");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Date joinDate = rs.getDate("joinDate");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MemberVO memberVO = new MemberVO(id, pwd, name, email, joinDate);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membersList.add(memberVO);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rs.close();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(SQLException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membersList;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406092" y="533507"/>
            <a:ext cx="8035685" cy="43001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addMember</a:t>
            </a:r>
            <a:r>
              <a:rPr lang="ko-KR" altLang="en-US" sz="1200" b="1">
                <a:latin typeface="한컴산뜻돋움"/>
                <a:ea typeface="한컴산뜻돋움"/>
              </a:rPr>
              <a:t>(MemberVO m)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id = m.getId();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pwd = m.getPwd();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m.getName();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m.getEmail();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"INSERT INTO t_member(id, pwd, name, email)" + " VALUES(?, ? ,? ,?)";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pstmt.setString(1, id);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pstmt.setString(2, pwd);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pstmt.setString(3, 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pstmt.setString(4, email);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pstmt.executeUpdate();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(SQLException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571744" y="557196"/>
            <a:ext cx="7393783" cy="4661426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MemberVO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findMember</a:t>
            </a:r>
            <a:r>
              <a:rPr lang="ko-KR" altLang="en-US" sz="1200" b="1">
                <a:latin typeface="한컴산뜻돋움"/>
                <a:ea typeface="한컴산뜻돋움"/>
              </a:rPr>
              <a:t>(String _id)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MemberVO memInfo = null;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"select * from  t_member where id=?";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pstmt.setString(1, _id);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ResultSet rs = pstmt.executeQuery();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rs.next();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id = rs.getString("id");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pwd = rs.getString("pwd");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rs.getString("name");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rs.getString("email");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Date joinDate = rs.getDate("joinDate");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memInfo = new MemberVO(id, pwd, name, email, joinDate);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memInfo;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613163" y="186690"/>
            <a:ext cx="7393783" cy="64884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modMember</a:t>
            </a:r>
            <a:r>
              <a:rPr lang="ko-KR" altLang="en-US" sz="1200" b="1">
                <a:latin typeface="한컴산뜻돋움"/>
                <a:ea typeface="한컴산뜻돋움"/>
              </a:rPr>
              <a:t>(MemberVO memberVO)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id = memberVO.getId();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pwd = memberVO.getPwd();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name = memberVO.getName();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email = memberVO.getEmail();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"update t_member set pwd=?,name=?,email=?  where id=?";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pstmt.setString(1, pwd);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pstmt.setString(2, 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pstmt.setString(3, email);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pstmt.setString(4, id);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pstmt.executeUpdate();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delMember</a:t>
            </a:r>
            <a:r>
              <a:rPr lang="ko-KR" altLang="en-US" sz="1200" b="1">
                <a:latin typeface="한컴산뜻돋움"/>
                <a:ea typeface="한컴산뜻돋움"/>
              </a:rPr>
              <a:t>(String id)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"delete from t_member where id=?";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pstmt.setString(1,id);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pstmt.executeUpdate();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693139" y="1254333"/>
            <a:ext cx="7663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listMembers.jsp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2451" y="1569734"/>
            <a:ext cx="5971761" cy="51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1297734" y="1570381"/>
            <a:ext cx="5878318" cy="4025223"/>
            <a:chOff x="1297734" y="1570381"/>
            <a:chExt cx="5878318" cy="4025223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97734" y="1570381"/>
              <a:ext cx="5878318" cy="3753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612509" y="5318605"/>
              <a:ext cx="15282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786641" y="1642495"/>
            <a:ext cx="3738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모델</a:t>
            </a:r>
            <a:r>
              <a:rPr lang="en-US" altLang="ko-KR" sz="1200" b="1">
                <a:latin typeface="+mj-ea"/>
                <a:ea typeface="+mj-ea"/>
              </a:rPr>
              <a:t>2 </a:t>
            </a:r>
            <a:r>
              <a:rPr lang="ko-KR" altLang="en-US" sz="1200" b="1">
                <a:latin typeface="+mj-ea"/>
                <a:ea typeface="+mj-ea"/>
              </a:rPr>
              <a:t>동작 방식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786641" y="2068513"/>
          <a:ext cx="7590561" cy="330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문서" r:id="rId3" imgW="6239137" imgH="2719142" progId="Word.Document.12">
                  <p:link/>
                </p:oleObj>
              </mc:Choice>
              <mc:Fallback>
                <p:oleObj name="문서" r:id="rId3" imgW="6239137" imgH="2719142" progId="Word.Document.12">
                  <p:link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641" y="2068513"/>
                        <a:ext cx="7590561" cy="3308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22247" y="563880"/>
            <a:ext cx="6400800" cy="5217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웹 애플리케이션 모델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1202635" y="1345745"/>
            <a:ext cx="6217134" cy="4922685"/>
            <a:chOff x="1202635" y="1345745"/>
            <a:chExt cx="6217134" cy="492268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02635" y="1345745"/>
              <a:ext cx="6217134" cy="4645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600200" y="5991431"/>
              <a:ext cx="1361661" cy="264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611611" y="189725"/>
            <a:ext cx="7536659" cy="64853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pageEncoding="UTF-8"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isELIgnored="false"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value="${pageContext.request.contextPath}"  /&gt;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&lt;c:when test='${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msg=="addMember"</a:t>
            </a:r>
            <a:r>
              <a:rPr lang="ko-KR" altLang="en-US" sz="1200" b="1">
                <a:latin typeface="한컴산뜻돋움"/>
                <a:ea typeface="한컴산뜻돋움"/>
              </a:rPr>
              <a:t> }'&gt;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&lt;script&gt;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window.onload=function(){</a:t>
            </a:r>
            <a:endParaRPr lang="ko-KR" altLang="en-US" sz="1200" b="1">
              <a:solidFill>
                <a:srgbClr val="008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    alert("회원을 등록했습니다.");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 }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&lt;/script&gt;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&lt;c:when test='${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msg=="modified"</a:t>
            </a:r>
            <a:r>
              <a:rPr lang="ko-KR" altLang="en-US" sz="1200" b="1">
                <a:latin typeface="한컴산뜻돋움"/>
                <a:ea typeface="한컴산뜻돋움"/>
              </a:rPr>
              <a:t> }'&gt;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&lt;script&gt;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window.onload=function(){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alert("회원 정보를 수정했습니다.");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}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&lt;/script&gt;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&lt;c:when test= '${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msg=="deleted" </a:t>
            </a:r>
            <a:r>
              <a:rPr lang="ko-KR" altLang="en-US" sz="1200" b="1">
                <a:latin typeface="한컴산뜻돋움"/>
                <a:ea typeface="한컴산뜻돋움"/>
              </a:rPr>
              <a:t>}'&gt;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&lt;script&gt;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 window.onload=function(){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    alert("회원 정보를 삭제했습니다.");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  } </a:t>
            </a:r>
          </a:p>
          <a:p>
            <a:pPr>
              <a:defRPr/>
            </a:pP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      &lt;/script&gt;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&lt;/c:choose&gt;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601252" y="864096"/>
            <a:ext cx="7536659" cy="5210949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&lt;meta 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&lt;title&gt;회원 정보 출력창&lt;/title&gt;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.cls1 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font-size:40px;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.cls2 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font-size:20px;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text-align:center;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&lt;/style&gt;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&lt;p class="cls1"&gt;회원정보&lt;/p&gt;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&lt;table align="center" border="1"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&lt;tr align="center" bgcolor="lightgreen"&gt;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 &gt;&lt;b&gt;아이디&lt;/b&gt;&lt;/td&gt;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 &gt;&lt;b&gt;비밀번호&lt;/b&gt;&lt;/td&gt;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 &gt;&lt;b&gt;이름&lt;/b&gt;&lt;/td&gt;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width="7%"&gt;&lt;b&gt;이메일&lt;/b&gt;&lt;/td&gt;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 &gt;&lt;b&gt;가입일&lt;/b&gt;&lt;/td&gt;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&lt;td width="7%" &gt;&lt;b&gt;수정&lt;/b&gt;&lt;/td&gt;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width="7%" &gt;&lt;b&gt;삭제&lt;/b&gt;&lt;/td&gt;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6867" name="직사각형 36866"/>
          <p:cNvSpPr txBox="1"/>
          <p:nvPr/>
        </p:nvSpPr>
        <p:spPr>
          <a:xfrm>
            <a:off x="404535" y="864096"/>
            <a:ext cx="8397809" cy="521094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&lt;c:when test="${ membersList==null}"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colspan=5&gt;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&lt;b&gt;등록된 회원이 없습니다.&lt;/b&gt;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&lt;/td&gt;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&lt;/c:when&gt;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&lt;c:when test="${membersList != null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&lt;c:forEach  var="mem" items="${membersList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&lt;tr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&lt;td&gt;${mem.id 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&lt;td&gt;${mem.pwd 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&lt;td&gt;${mem.name}&lt;/td&gt;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&lt;td&gt;${mem.email }&lt;/td&gt;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&lt;td&gt;${mem.joinDate}&lt;/td&gt;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&lt;td&gt;&lt;a href="${contextPath}/member/modMemberForm.do?id=${mem.id }"&gt;수정&lt;/a&gt;&lt;/td&gt;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     &lt;td&gt;&lt;a href="${contextPath}/member/delMember.do?id=${mem.id }"&gt;삭제&lt;/a&gt;&lt;/td&gt;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latin typeface="한컴산뜻돋움"/>
                <a:ea typeface="한컴산뜻돋움"/>
              </a:rPr>
              <a:t>   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&lt;/c:forEach&gt;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&lt;/table&gt;  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&lt;a href="${contextPath}/member/memberForm.do"&gt;&lt;p class="cls2"&gt;회원 가입하기&lt;/p&gt;&lt;/a&gt;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490870"/>
            <a:ext cx="7017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modMemberForm.jsp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29735" y="1767869"/>
            <a:ext cx="6613456" cy="2430748"/>
            <a:chOff x="827950" y="1767869"/>
            <a:chExt cx="6613456" cy="2430748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7950" y="1767869"/>
              <a:ext cx="6613456" cy="2153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934274" y="3921618"/>
              <a:ext cx="1997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4" name="그룹 3"/>
          <p:cNvGrpSpPr/>
          <p:nvPr/>
        </p:nvGrpSpPr>
        <p:grpSpPr>
          <a:xfrm>
            <a:off x="1063993" y="1372957"/>
            <a:ext cx="6661081" cy="5096768"/>
            <a:chOff x="1194133" y="1372957"/>
            <a:chExt cx="6661081" cy="5096768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94133" y="1372957"/>
              <a:ext cx="6661081" cy="4865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739348" y="6192726"/>
              <a:ext cx="1182756" cy="26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8915" name="직사각형 38914"/>
          <p:cNvSpPr txBox="1"/>
          <p:nvPr/>
        </p:nvSpPr>
        <p:spPr>
          <a:xfrm>
            <a:off x="560301" y="625639"/>
            <a:ext cx="7440083" cy="3565526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pageEncoding="UTF-8"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value="${pageContext.request.contextPath}" 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&lt;title&gt;회원 정보 수정창&lt;/title&gt;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.cls1 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font-size:40px;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text-align:center;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8915" name="직사각형 38914"/>
          <p:cNvSpPr txBox="1"/>
          <p:nvPr/>
        </p:nvSpPr>
        <p:spPr>
          <a:xfrm>
            <a:off x="236283" y="463444"/>
            <a:ext cx="8351170" cy="59354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&lt;h1 class="cls1"&gt;회원 정보 수정창&lt;/h1&gt;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&lt;form  method="post" action="${contextPath}/member/modMember.do?id=${memInfo.id}"&gt;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&lt;table align="center"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width="200"&gt;&lt;p align="right" &gt;아이디&lt;/td&gt;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width="400"&gt;&lt;input   type="text" name="id" value="${memInfo.id}" 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readonly</a:t>
            </a:r>
            <a:r>
              <a:rPr lang="ko-KR" altLang="en-US" sz="1200" b="1">
                <a:latin typeface="한컴산뜻돋움"/>
                <a:ea typeface="한컴산뜻돋움"/>
              </a:rPr>
              <a:t> 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width="200"&gt;&lt;p align="right" &gt;비밀번호&lt;/td&gt;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width="400"&gt;&lt;input   type="password" name="pwd" value="${memInfo.pwd}"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width="200"&gt;&lt;p align="right" &gt;이름&lt;/td&gt;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width="400"&gt;&lt;input   type="text" name="name" value="${memInfo.name}" 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width="200"&gt;&lt;p align="right" &gt;이메일&lt;/td&gt;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width="400"&gt;&lt;input   type="text" name="email"  value="${memInfo.email}" 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width="200"&gt;&lt;p align="right" &gt;가입일&lt;/td&gt;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width="400"&gt;&lt;input   type="text"  name="joinDate" value="${memInfo.joinDate }"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disabled </a:t>
            </a:r>
            <a:r>
              <a:rPr lang="ko-KR" altLang="en-US" sz="1200" b="1">
                <a:latin typeface="한컴산뜻돋움"/>
                <a:ea typeface="한컴산뜻돋움"/>
              </a:rPr>
              <a:t> 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 align="center"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 colspan="2" width="400"&gt;&lt;input type="submit" value="수정하기"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&lt;input type="reset" value="다시입력" &gt;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&lt;/form&gt;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</p:txBody>
      </p:sp>
      <p:sp>
        <p:nvSpPr>
          <p:cNvPr id="38916" name="직사각형 38915"/>
          <p:cNvSpPr txBox="1"/>
          <p:nvPr/>
        </p:nvSpPr>
        <p:spPr>
          <a:xfrm>
            <a:off x="7219156" y="1819538"/>
            <a:ext cx="1755569" cy="2645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혹은 </a:t>
            </a:r>
            <a:r>
              <a:rPr lang="en-US" altLang="ko-KR" sz="1200" b="1">
                <a:latin typeface="한컴산뜻돋움"/>
                <a:ea typeface="한컴산뜻돋움"/>
              </a:rPr>
              <a:t>"readonly"</a:t>
            </a:r>
          </a:p>
        </p:txBody>
      </p:sp>
      <p:sp>
        <p:nvSpPr>
          <p:cNvPr id="38917" name="자유형 38916"/>
          <p:cNvSpPr/>
          <p:nvPr/>
        </p:nvSpPr>
        <p:spPr>
          <a:xfrm>
            <a:off x="5920366" y="1831071"/>
            <a:ext cx="1237821" cy="256945"/>
          </a:xfrm>
          <a:custGeom>
            <a:avLst/>
            <a:gdLst>
              <a:gd name="connsiteX0" fmla="*/ -1166 w 1589832"/>
              <a:gd name="connsiteY0" fmla="*/ -2283 h 236239"/>
              <a:gd name="connsiteX1" fmla="*/ 260771 w 1589832"/>
              <a:gd name="connsiteY1" fmla="*/ 204091 h 236239"/>
              <a:gd name="connsiteX2" fmla="*/ 1594271 w 1589832"/>
              <a:gd name="connsiteY2" fmla="*/ 235841 h 23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832" h="236239">
                <a:moveTo>
                  <a:pt x="-1166" y="-2283"/>
                </a:moveTo>
                <a:cubicBezTo>
                  <a:pt x="42490" y="32112"/>
                  <a:pt x="-5135" y="164404"/>
                  <a:pt x="260771" y="204091"/>
                </a:cubicBezTo>
                <a:cubicBezTo>
                  <a:pt x="526677" y="243778"/>
                  <a:pt x="1372021" y="230549"/>
                  <a:pt x="1594271" y="235841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8918" name="TextBox 38917"/>
          <p:cNvSpPr txBox="1"/>
          <p:nvPr/>
        </p:nvSpPr>
        <p:spPr>
          <a:xfrm>
            <a:off x="6742043" y="2336730"/>
            <a:ext cx="2401957" cy="136659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disabled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인 경우는 사용자가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입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력을 할 수 없고, 값이 아예 전달되지 않는다.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컨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트롤러로 값을 전달해서 사용할 수 없다.</a:t>
            </a:r>
          </a:p>
          <a:p>
            <a:pPr>
              <a:defRPr/>
            </a:pPr>
            <a:endParaRPr lang="en-US" altLang="ko-KR" sz="1200" b="1">
              <a:solidFill>
                <a:srgbClr val="80008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readonly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인 경우는 사용자가 입력을 할 수 없고, 값이 전달된다.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7595272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회원 목록창에서 차두리의 회원 정보를 수정해 볼까요</a:t>
            </a:r>
            <a:r>
              <a:rPr lang="en-US" altLang="ko-KR" sz="1200">
                <a:latin typeface="+mj-ea"/>
                <a:ea typeface="+mj-ea"/>
              </a:rPr>
              <a:t>?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수정을 클릭하여 </a:t>
            </a:r>
            <a:r>
              <a:rPr lang="en-US" altLang="ko-KR" sz="1200">
                <a:latin typeface="+mj-ea"/>
                <a:ea typeface="+mj-ea"/>
              </a:rPr>
              <a:t>http:localhost:8090/pro17/member/modMemberForm.do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 descr="C:\leebs\JSP\길벗 피드백\종이원고 수정 사항\13-29장\17장\그림17-15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6341" y="2044147"/>
            <a:ext cx="7176665" cy="21302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460435" y="2633870"/>
            <a:ext cx="29817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96348" y="1510748"/>
            <a:ext cx="7772400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회원 정보 수정창이 나타납니다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차두리의 회원 정보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비밀번호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이메일 주소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를 다음과 같이 수정하고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수정하기를 클릭한 후 </a:t>
            </a:r>
            <a:r>
              <a:rPr lang="en-US" altLang="ko-KR" sz="1200">
                <a:latin typeface="+mj-ea"/>
                <a:ea typeface="+mj-ea"/>
              </a:rPr>
              <a:t>http:localhost:8090/pro17/member/modMember.do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 descr="C:\leebs\JSP\길벗 피드백\종이원고 수정 사항\13-29장\17장\그림17-16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685704" y="2118553"/>
            <a:ext cx="3208199" cy="2677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994665" y="573405"/>
            <a:ext cx="6400800" cy="5228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17.2 MVC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디자인 패턴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108" y="1771093"/>
            <a:ext cx="7653131" cy="90352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altLang="ko-KR" sz="1200">
                <a:latin typeface="+mj-ea"/>
                <a:ea typeface="+mj-ea"/>
              </a:rPr>
              <a:t>Model-View-Controller(</a:t>
            </a:r>
            <a:r>
              <a:rPr lang="ko-KR" altLang="en-US" sz="1200">
                <a:latin typeface="+mj-ea"/>
                <a:ea typeface="+mj-ea"/>
              </a:rPr>
              <a:t>모델</a:t>
            </a:r>
            <a:r>
              <a:rPr lang="en-US" altLang="ko-KR" sz="1200">
                <a:latin typeface="+mj-ea"/>
                <a:ea typeface="+mj-ea"/>
              </a:rPr>
              <a:t>-</a:t>
            </a:r>
            <a:r>
              <a:rPr lang="ko-KR" altLang="en-US" sz="1200">
                <a:latin typeface="+mj-ea"/>
                <a:ea typeface="+mj-ea"/>
              </a:rPr>
              <a:t>뷰</a:t>
            </a:r>
            <a:r>
              <a:rPr lang="en-US" altLang="ko-KR" sz="1200">
                <a:latin typeface="+mj-ea"/>
                <a:ea typeface="+mj-ea"/>
              </a:rPr>
              <a:t>-</a:t>
            </a:r>
            <a:r>
              <a:rPr lang="ko-KR" altLang="en-US" sz="1200">
                <a:latin typeface="+mj-ea"/>
                <a:ea typeface="+mj-ea"/>
              </a:rPr>
              <a:t>컨트롤러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의 약자로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일반 </a:t>
            </a:r>
            <a:r>
              <a:rPr lang="en-US" altLang="ko-KR" sz="1200">
                <a:latin typeface="+mj-ea"/>
                <a:ea typeface="+mj-ea"/>
              </a:rPr>
              <a:t>PC </a:t>
            </a:r>
            <a:r>
              <a:rPr lang="ko-KR" altLang="en-US" sz="1200">
                <a:latin typeface="+mj-ea"/>
                <a:ea typeface="+mj-ea"/>
              </a:rPr>
              <a:t>프로그램 개발에 사용되는 디자인 패턴을 </a:t>
            </a:r>
            <a:r>
              <a:rPr lang="en-US" altLang="ko-KR" sz="1200">
                <a:latin typeface="+mj-ea"/>
                <a:ea typeface="+mj-ea"/>
              </a:rPr>
              <a:t/>
            </a:r>
            <a:br>
              <a:rPr lang="en-US" altLang="ko-KR" sz="1200">
                <a:latin typeface="+mj-ea"/>
                <a:ea typeface="+mj-ea"/>
              </a:rPr>
            </a:br>
            <a:r>
              <a:rPr lang="ko-KR" altLang="en-US" sz="1200">
                <a:latin typeface="+mj-ea"/>
                <a:ea typeface="+mj-ea"/>
              </a:rPr>
              <a:t>웹 애플리케이션에 도입한 것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즉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웹 애플리케이션을 화면 부분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요청 처리 부분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로직 처리 부분으로 나누어 개발하는 방법</a:t>
            </a:r>
            <a:endParaRPr lang="en-US" altLang="ko-KR" sz="120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108" y="1510753"/>
            <a:ext cx="24549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MVC</a:t>
            </a:r>
            <a:r>
              <a:rPr lang="ko-KR" altLang="en-US" sz="1200" b="1">
                <a:latin typeface="+mj-ea"/>
                <a:ea typeface="+mj-ea"/>
              </a:rPr>
              <a:t>란</a:t>
            </a:r>
            <a:r>
              <a:rPr lang="en-US" altLang="ko-KR" sz="1200" b="1">
                <a:latin typeface="+mj-ea"/>
                <a:ea typeface="+mj-ea"/>
              </a:rPr>
              <a:t>?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108" y="3261962"/>
            <a:ext cx="7653131" cy="90808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각 기능이 분리되어 있어 개발 및 유지보수가 편리함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각 기능의 재사용성이 높아짐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디자이너와 개발자의 작업을 분업화해서 쉽게 개발할 수 있음</a:t>
            </a:r>
            <a:endParaRPr lang="en-US" altLang="ko-KR" sz="12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108" y="3001622"/>
            <a:ext cx="2454965" cy="263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MVC </a:t>
            </a:r>
            <a:r>
              <a:rPr lang="ko-KR" altLang="en-US" sz="1200" b="1">
                <a:latin typeface="+mj-ea"/>
                <a:ea typeface="+mj-ea"/>
              </a:rPr>
              <a:t>특징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78230" y="1560443"/>
            <a:ext cx="7692885" cy="44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‘수정 완료’ 메시지가 나타나고 다음과 같이 수정된 회원 목록을 표시합니다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차두리의 회원 정보가 제대로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수정되었나요</a:t>
            </a:r>
            <a:r>
              <a:rPr lang="en-US" altLang="ko-KR" sz="1200">
                <a:latin typeface="+mj-ea"/>
                <a:ea typeface="+mj-ea"/>
              </a:rPr>
              <a:t>?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230" y="4164853"/>
            <a:ext cx="7891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이번에는 차두리의 회원 정보를 삭제해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다음과 같이 삭제를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43" name="Picture 3" descr="C:\leebs\JSP\길벗 피드백\종이원고 수정 사항\13-29장\17장\그림17-18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5615" y="4642331"/>
            <a:ext cx="6802191" cy="20665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7235683" y="5227982"/>
            <a:ext cx="308113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244" name="Picture 4" descr="C:\leebs\JSP\길벗 피드백\종이원고 수정 사항\13-29장\17장\그림17-17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5615" y="1938890"/>
            <a:ext cx="6802191" cy="207071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2509284"/>
            <a:ext cx="6802191" cy="127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7851913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그러면 ‘삭제 완료’ 메시지가 나타난 후 다시 회원 목록을 표시합니다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목록에서 차두리가 사라진 것을 볼 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 descr="C:\leebs\JSP\길벗 피드백\종이원고 수정 사항\13-29장\17장\그림17-19.png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6461" y="2071804"/>
            <a:ext cx="6950346" cy="160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11614" y="573405"/>
            <a:ext cx="6400800" cy="5228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17.3 MVC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를 이용한 회원 관리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A1663-2DA9-EE81-63F7-119C8552FFCE}"/>
              </a:ext>
            </a:extLst>
          </p:cNvPr>
          <p:cNvSpPr txBox="1"/>
          <p:nvPr/>
        </p:nvSpPr>
        <p:spPr>
          <a:xfrm>
            <a:off x="1308861" y="3890637"/>
            <a:ext cx="1942339" cy="16730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도전</a:t>
            </a:r>
            <a:r>
              <a:rPr lang="en-US" altLang="ko-KR" sz="1400" b="1" dirty="0">
                <a:solidFill>
                  <a:srgbClr val="FF0000"/>
                </a:solidFill>
              </a:rPr>
              <a:t>!!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회원 가입창에서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아이디 중복 체크하기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16</a:t>
            </a:r>
            <a:r>
              <a:rPr lang="ko-KR" altLang="en-US" sz="1400" b="1" dirty="0">
                <a:solidFill>
                  <a:srgbClr val="FF0000"/>
                </a:solidFill>
              </a:rPr>
              <a:t>장 </a:t>
            </a:r>
            <a:r>
              <a:rPr lang="en-US" altLang="ko-KR" sz="1400" b="1" dirty="0">
                <a:solidFill>
                  <a:srgbClr val="FF0000"/>
                </a:solidFill>
              </a:rPr>
              <a:t>ajax </a:t>
            </a:r>
            <a:r>
              <a:rPr lang="ko-KR" altLang="en-US" sz="1400" b="1" dirty="0">
                <a:solidFill>
                  <a:srgbClr val="FF0000"/>
                </a:solidFill>
              </a:rPr>
              <a:t>참고하기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AEAB92-5755-F196-DDF6-A44A3722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91" y="3834585"/>
            <a:ext cx="2079507" cy="220990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2317" y="1660966"/>
            <a:ext cx="6631177" cy="2662555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62317" y="1403846"/>
            <a:ext cx="3269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답글 기능 게시판</a:t>
            </a:r>
          </a:p>
        </p:txBody>
      </p:sp>
      <p:sp>
        <p:nvSpPr>
          <p:cNvPr id="13" name="직사각형 12"/>
          <p:cNvSpPr txBox="1"/>
          <p:nvPr/>
        </p:nvSpPr>
        <p:spPr>
          <a:xfrm>
            <a:off x="1080135" y="4640580"/>
            <a:ext cx="6421755" cy="4533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/>
              <a:t>게시판 기능은 모든 웹 페이지의 모든 기능을 포함하기 때문에 게시판을 만들 수 있다면 모든 웹 페이지를 쉽게 만들 수 있다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직사각형 2"/>
          <p:cNvSpPr/>
          <p:nvPr/>
        </p:nvSpPr>
        <p:spPr>
          <a:xfrm>
            <a:off x="663806" y="1458172"/>
            <a:ext cx="2656609" cy="263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답변형 게시판 테이블</a:t>
            </a:r>
            <a:r>
              <a:rPr lang="en-US" altLang="ko-KR" sz="1200" b="1">
                <a:latin typeface="+mj-ea"/>
                <a:ea typeface="+mj-ea"/>
              </a:rPr>
              <a:t>(t_board) </a:t>
            </a:r>
            <a:r>
              <a:rPr lang="ko-KR" altLang="en-US" sz="1200" b="1">
                <a:latin typeface="+mj-ea"/>
                <a:ea typeface="+mj-ea"/>
              </a:rPr>
              <a:t>구조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45688" y="1735171"/>
          <a:ext cx="717600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8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0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51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2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유일키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NULL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articleNO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번호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number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parentNO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부모 글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number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title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제목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content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내용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4000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imageFileName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 이름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100</a:t>
                      </a:r>
                      <a:endParaRPr lang="en-US" altLang="ko-KR" sz="100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writeDate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적성일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sysdate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작성자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varchar2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외래키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3806" y="4015409"/>
            <a:ext cx="3860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테이블의 주요 속성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60224" y="4303645"/>
          <a:ext cx="716126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2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2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articleNO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글이 추가될 때마다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씩 증가되면서 고유 값을 부여합니다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부모 글 번호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parentNO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답변을 단 부모 글의 번호를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부모 글 번호가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0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이면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자신이 부모 글입니다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첨부 파일 이름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imageFileName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작성 시 첨부한 이미지 파일 이름입니다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6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작성자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글을 작성한 작성자의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1128960" y="1600200"/>
            <a:ext cx="337693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게시판 테이블 관계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28960" y="1877199"/>
            <a:ext cx="6307879" cy="335564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6387" name="직사각형 16386"/>
          <p:cNvSpPr txBox="1"/>
          <p:nvPr/>
        </p:nvSpPr>
        <p:spPr>
          <a:xfrm>
            <a:off x="6588732" y="3096138"/>
            <a:ext cx="698658" cy="237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500</a:t>
            </a:r>
          </a:p>
        </p:txBody>
      </p:sp>
      <p:cxnSp>
        <p:nvCxnSpPr>
          <p:cNvPr id="16388" name="직선 연결선 16387"/>
          <p:cNvCxnSpPr/>
          <p:nvPr/>
        </p:nvCxnSpPr>
        <p:spPr>
          <a:xfrm>
            <a:off x="6346032" y="3240360"/>
            <a:ext cx="1984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89" name="직선 연결선 16388"/>
          <p:cNvCxnSpPr/>
          <p:nvPr/>
        </p:nvCxnSpPr>
        <p:spPr>
          <a:xfrm>
            <a:off x="6300700" y="3600400"/>
            <a:ext cx="1984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0" name="직사각형 16389"/>
          <p:cNvSpPr txBox="1"/>
          <p:nvPr/>
        </p:nvSpPr>
        <p:spPr>
          <a:xfrm>
            <a:off x="6588732" y="3466654"/>
            <a:ext cx="698658" cy="241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100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56799" y="1577893"/>
            <a:ext cx="7735750" cy="393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6083" name="직사각형 46082"/>
          <p:cNvSpPr txBox="1"/>
          <p:nvPr/>
        </p:nvSpPr>
        <p:spPr>
          <a:xfrm>
            <a:off x="3420380" y="3907155"/>
            <a:ext cx="782955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100</a:t>
            </a:r>
          </a:p>
        </p:txBody>
      </p:sp>
      <p:cxnSp>
        <p:nvCxnSpPr>
          <p:cNvPr id="46084" name="직선 연결선 46083"/>
          <p:cNvCxnSpPr/>
          <p:nvPr/>
        </p:nvCxnSpPr>
        <p:spPr>
          <a:xfrm>
            <a:off x="3060000" y="4089600"/>
            <a:ext cx="3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36932" y="1381732"/>
            <a:ext cx="7277308" cy="52048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854765" y="1310019"/>
            <a:ext cx="3289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  <a:ea typeface="+mj-ea"/>
              </a:rPr>
              <a:t>Service </a:t>
            </a:r>
            <a:r>
              <a:rPr lang="ko-KR" altLang="en-US" sz="1200" b="1">
                <a:latin typeface="+mj-ea"/>
                <a:ea typeface="+mj-ea"/>
              </a:rPr>
              <a:t>클래스를 두는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765" y="4112854"/>
            <a:ext cx="3289852" cy="26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단위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12" y="4383804"/>
            <a:ext cx="7007087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사용자 입장에서 하나의 논리적인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764" y="4858289"/>
            <a:ext cx="3669909" cy="264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웹 애플리케이션의 일반적인 단위 기능 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1253" y="5135288"/>
            <a:ext cx="7007086" cy="90165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게시판 글 조회 시 해당 글을 조회하는 기능과 조회 수를 갱신하는 기능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쇼핑몰에서 상품 주문 시 주문 상품을 테이블에 등록 후 주문자의 포인트를 갱신하는 기능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은행에서 송금 시 송금자의 잔고를 갱신하는 기능과 수신자의 잔고를 갱신하는 기능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10139" y="1702558"/>
            <a:ext cx="5225683" cy="241029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10" name="TextBox 9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1143000" y="5128592"/>
            <a:ext cx="6768548" cy="90835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클래스의 메서드를 이용해 큰 기능을 단위 기능으로 나눈 후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클래스의 각 메서드는 자신의 기능을 더 세부적인 기능을 하는</a:t>
            </a:r>
            <a:r>
              <a:rPr lang="en-US" altLang="ko-KR" sz="1200">
                <a:latin typeface="+mj-ea"/>
                <a:ea typeface="+mj-ea"/>
              </a:rPr>
              <a:t>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문들을 조합해서 구현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유지보수나 시스템의 확장성 면에서 훨씬 유리함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878496" y="1738726"/>
            <a:ext cx="4806605" cy="313144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TextBox 3"/>
          <p:cNvSpPr txBox="1"/>
          <p:nvPr/>
        </p:nvSpPr>
        <p:spPr>
          <a:xfrm>
            <a:off x="2196547" y="1461727"/>
            <a:ext cx="3707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일반적인 모델 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807440" y="1540563"/>
            <a:ext cx="3717234" cy="26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게시판 단위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461" y="1817563"/>
            <a:ext cx="6001458" cy="118090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새 글 쓰기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글 보기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글 수정하기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글 삭제하기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04461" y="3546973"/>
            <a:ext cx="4818292" cy="299538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874644" y="3250095"/>
            <a:ext cx="2693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답변형 게시판의 모델 구조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796672" y="1461051"/>
            <a:ext cx="2970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MVC </a:t>
            </a:r>
            <a:r>
              <a:rPr lang="ko-KR" altLang="en-US" sz="1200" b="1">
                <a:latin typeface="+mj-ea"/>
                <a:ea typeface="+mj-ea"/>
              </a:rPr>
              <a:t>구조와 구성 요소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744" y="5081778"/>
            <a:ext cx="5724940" cy="90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j-ea"/>
                <a:ea typeface="+mj-ea"/>
              </a:rPr>
              <a:t>Controller: </a:t>
            </a:r>
            <a:r>
              <a:rPr lang="ko-KR" altLang="en-US" sz="1200" b="1">
                <a:latin typeface="+mj-ea"/>
                <a:ea typeface="+mj-ea"/>
              </a:rPr>
              <a:t>사용자의 요청 및 흐름 제어를 담당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j-ea"/>
                <a:ea typeface="+mj-ea"/>
              </a:rPr>
              <a:t>Model: </a:t>
            </a:r>
            <a:r>
              <a:rPr lang="ko-KR" altLang="en-US" sz="1200" b="1">
                <a:latin typeface="+mj-ea"/>
                <a:ea typeface="+mj-ea"/>
              </a:rPr>
              <a:t>비즈니스 로직  처리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+mj-ea"/>
                <a:ea typeface="+mj-ea"/>
              </a:rPr>
              <a:t>View: </a:t>
            </a:r>
            <a:r>
              <a:rPr lang="ko-KR" altLang="en-US" sz="1200" b="1">
                <a:latin typeface="+mj-ea"/>
                <a:ea typeface="+mj-ea"/>
              </a:rPr>
              <a:t>사용자에게 보여줄 화면 담당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713" y="4874352"/>
            <a:ext cx="2554121" cy="295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altLang="ko-KR" sz="1400" b="1">
                <a:latin typeface="+mj-ea"/>
                <a:ea typeface="+mj-ea"/>
              </a:rPr>
              <a:t>MVC </a:t>
            </a:r>
            <a:r>
              <a:rPr lang="ko-KR" altLang="en-US" sz="1400" b="1">
                <a:latin typeface="+mj-ea"/>
                <a:ea typeface="+mj-ea"/>
              </a:rPr>
              <a:t>구성 요소</a:t>
            </a:r>
            <a:endParaRPr lang="en-US" altLang="ko-KR" sz="1400" b="1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7713" y="4874352"/>
            <a:ext cx="4999383" cy="109504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917713" y="1738050"/>
          <a:ext cx="6234112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문서" r:id="rId3" imgW="6233391" imgH="2997743" progId="Word.Document.12">
                  <p:link/>
                </p:oleObj>
              </mc:Choice>
              <mc:Fallback>
                <p:oleObj name="문서" r:id="rId3" imgW="6233391" imgH="2997743" progId="Word.Document.12">
                  <p:link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713" y="1738050"/>
                        <a:ext cx="6234112" cy="299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94665" y="573405"/>
            <a:ext cx="6400800" cy="5228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17.2 MVC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디자인 패턴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17.4.1 </a:t>
            </a:r>
            <a:r>
              <a:rPr lang="ko-KR" altLang="en-US" b="1"/>
              <a:t>게시판 글 목록 보기 구현</a:t>
            </a:r>
            <a:endParaRPr lang="en-US" altLang="ko-KR" b="1" spc="-94"/>
          </a:p>
        </p:txBody>
      </p:sp>
      <p:sp>
        <p:nvSpPr>
          <p:cNvPr id="4" name="TextBox 3"/>
          <p:cNvSpPr txBox="1"/>
          <p:nvPr/>
        </p:nvSpPr>
        <p:spPr>
          <a:xfrm>
            <a:off x="505900" y="1858618"/>
            <a:ext cx="3240157" cy="26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글목록 보기 흐름도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32822" y="2135617"/>
            <a:ext cx="7364880" cy="42864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576680" y="4151284"/>
            <a:ext cx="7895987" cy="173326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-</a:t>
            </a:r>
            <a:r>
              <a:rPr lang="ko-KR" altLang="en-US" sz="1200">
                <a:latin typeface="+mj-ea"/>
                <a:ea typeface="+mj-ea"/>
              </a:rPr>
              <a:t>계층형 구조에서 최상위 계층의 로우</a:t>
            </a:r>
            <a:r>
              <a:rPr lang="en-US" altLang="ko-KR" sz="1200">
                <a:latin typeface="+mj-ea"/>
                <a:ea typeface="+mj-ea"/>
              </a:rPr>
              <a:t>(row)</a:t>
            </a:r>
            <a:r>
              <a:rPr lang="ko-KR" altLang="en-US" sz="1200">
                <a:latin typeface="+mj-ea"/>
                <a:ea typeface="+mj-ea"/>
              </a:rPr>
              <a:t>를 식별하는 조건을 명시함</a:t>
            </a:r>
            <a:r>
              <a:rPr lang="en-US" altLang="ko-KR" sz="1200">
                <a:latin typeface="+mj-ea"/>
                <a:ea typeface="+mj-ea"/>
              </a:rPr>
              <a:t/>
            </a:r>
            <a:br>
              <a:rPr lang="en-US" altLang="ko-KR" sz="1200">
                <a:latin typeface="+mj-ea"/>
                <a:ea typeface="+mj-ea"/>
              </a:rPr>
            </a:br>
            <a:r>
              <a:rPr lang="en-US" altLang="ko-KR" sz="1200">
                <a:latin typeface="+mj-ea"/>
                <a:ea typeface="+mj-ea"/>
              </a:rPr>
              <a:t>-parentNO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0, </a:t>
            </a:r>
            <a:r>
              <a:rPr lang="ko-KR" altLang="en-US" sz="1200">
                <a:latin typeface="+mj-ea"/>
                <a:ea typeface="+mj-ea"/>
              </a:rPr>
              <a:t>즉부모 글부터 시작해 계층형 구조를 만든다는 의미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-</a:t>
            </a:r>
            <a:r>
              <a:rPr lang="ko-KR" altLang="en-US" sz="1200">
                <a:latin typeface="+mj-ea"/>
                <a:ea typeface="+mj-ea"/>
              </a:rPr>
              <a:t>계층 구조가 어떤 식으로 연결되는지를 기술함</a:t>
            </a:r>
            <a:r>
              <a:rPr lang="en-US" altLang="ko-KR" sz="1200">
                <a:latin typeface="+mj-ea"/>
                <a:ea typeface="+mj-ea"/>
              </a:rPr>
              <a:t> 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en-US" altLang="ko-KR" sz="1200">
                <a:latin typeface="+mj-ea"/>
                <a:ea typeface="+mj-ea"/>
              </a:rPr>
              <a:t>-parentNO</a:t>
            </a:r>
            <a:r>
              <a:rPr lang="ko-KR" altLang="en-US" sz="1200">
                <a:latin typeface="+mj-ea"/>
                <a:ea typeface="+mj-ea"/>
              </a:rPr>
              <a:t>에 부모 글 번호가 있으므로 이를 표현하려면 </a:t>
            </a:r>
            <a:r>
              <a:rPr lang="en-US" altLang="ko-KR" sz="1200">
                <a:latin typeface="+mj-ea"/>
                <a:ea typeface="+mj-ea"/>
              </a:rPr>
              <a:t>CONNECT BY PRIOR articleNO = parentNO</a:t>
            </a:r>
            <a:r>
              <a:rPr lang="ko-KR" altLang="en-US" sz="1200">
                <a:latin typeface="+mj-ea"/>
                <a:ea typeface="+mj-ea"/>
              </a:rPr>
              <a:t>로 기술해야함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>
                <a:latin typeface="+mj-ea"/>
                <a:ea typeface="+mj-ea"/>
              </a:rPr>
              <a:t>-</a:t>
            </a:r>
            <a:r>
              <a:rPr lang="ko-KR" altLang="en-US" sz="1200">
                <a:latin typeface="+mj-ea"/>
                <a:ea typeface="+mj-ea"/>
              </a:rPr>
              <a:t>계층 구조로 조회된 정보를 다시 </a:t>
            </a:r>
            <a:r>
              <a:rPr lang="en-US" altLang="ko-KR" sz="1200">
                <a:latin typeface="+mj-ea"/>
                <a:ea typeface="+mj-ea"/>
              </a:rPr>
              <a:t>articleNO</a:t>
            </a:r>
            <a:r>
              <a:rPr lang="ko-KR" altLang="en-US" sz="1200">
                <a:latin typeface="+mj-ea"/>
                <a:ea typeface="+mj-ea"/>
              </a:rPr>
              <a:t>를 이용해 내림차순으로 정렬하여 최종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6507" y="1332148"/>
            <a:ext cx="7359906" cy="2758952"/>
            <a:chOff x="836507" y="1392332"/>
            <a:chExt cx="7359906" cy="2758952"/>
          </a:xfrm>
        </p:grpSpPr>
        <p:grpSp>
          <p:nvGrpSpPr>
            <p:cNvPr id="3" name="그룹 2"/>
            <p:cNvGrpSpPr/>
            <p:nvPr/>
          </p:nvGrpSpPr>
          <p:grpSpPr>
            <a:xfrm>
              <a:off x="836507" y="1392332"/>
              <a:ext cx="7026169" cy="2758952"/>
              <a:chOff x="233362" y="1607033"/>
              <a:chExt cx="8715375" cy="3462336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33362" y="1607033"/>
                <a:ext cx="8715375" cy="2371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51584" y="3716819"/>
                <a:ext cx="8677275" cy="1352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직사각형 8"/>
            <p:cNvSpPr txBox="1"/>
            <p:nvPr/>
          </p:nvSpPr>
          <p:spPr>
            <a:xfrm>
              <a:off x="5039250" y="2271427"/>
              <a:ext cx="3157163" cy="260318"/>
            </a:xfrm>
            <a:prstGeom prst="rect">
              <a:avLst/>
            </a:prstGeom>
            <a:ln w="9525" cap="flat" cmpd="sng">
              <a:solidFill>
                <a:srgbClr val="FF6600"/>
              </a:solidFill>
              <a:prstDash val="sysDot"/>
              <a:round/>
            </a:ln>
          </p:spPr>
          <p:txBody>
            <a:bodyPr wrap="square">
              <a:spAutoFit/>
            </a:bodyPr>
            <a:lstStyle/>
            <a:p>
              <a:r>
                <a:rPr lang="ko-KR" altLang="en-US" sz="1100"/>
                <a:t>왼쪽부터 '   ' 으로 4*(</a:t>
              </a:r>
              <a:r>
                <a:rPr lang="en-US" altLang="ko-KR" sz="1100"/>
                <a:t>LEVEL-1)  </a:t>
              </a:r>
              <a:r>
                <a:rPr lang="ko-KR" altLang="en-US" sz="1100"/>
                <a:t>자리만큼 채우기</a:t>
              </a:r>
            </a:p>
          </p:txBody>
        </p:sp>
        <p:sp>
          <p:nvSpPr>
            <p:cNvPr id="10" name="자유형 9"/>
            <p:cNvSpPr/>
            <p:nvPr/>
          </p:nvSpPr>
          <p:spPr>
            <a:xfrm>
              <a:off x="2202060" y="2807942"/>
              <a:ext cx="519703" cy="319792"/>
            </a:xfrm>
            <a:custGeom>
              <a:avLst/>
              <a:gdLst>
                <a:gd name="connsiteX0" fmla="*/ 480992 w 519703"/>
                <a:gd name="connsiteY0" fmla="*/ -1402 h 319792"/>
                <a:gd name="connsiteX1" fmla="*/ 213436 w 519703"/>
                <a:gd name="connsiteY1" fmla="*/ 201940 h 319792"/>
                <a:gd name="connsiteX2" fmla="*/ 10093 w 519703"/>
                <a:gd name="connsiteY2" fmla="*/ 255451 h 319792"/>
                <a:gd name="connsiteX3" fmla="*/ 523801 w 519703"/>
                <a:gd name="connsiteY3" fmla="*/ 319664 h 3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703" h="319792">
                  <a:moveTo>
                    <a:pt x="480992" y="-1402"/>
                  </a:moveTo>
                  <a:cubicBezTo>
                    <a:pt x="436399" y="32487"/>
                    <a:pt x="291919" y="159131"/>
                    <a:pt x="213436" y="201940"/>
                  </a:cubicBezTo>
                  <a:cubicBezTo>
                    <a:pt x="134953" y="244748"/>
                    <a:pt x="-41634" y="235830"/>
                    <a:pt x="10093" y="255451"/>
                  </a:cubicBezTo>
                  <a:cubicBezTo>
                    <a:pt x="61820" y="275071"/>
                    <a:pt x="438183" y="308962"/>
                    <a:pt x="523801" y="319664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1" name="직사각형 10"/>
            <p:cNvSpPr txBox="1"/>
            <p:nvPr/>
          </p:nvSpPr>
          <p:spPr>
            <a:xfrm>
              <a:off x="2484276" y="2844316"/>
              <a:ext cx="652837" cy="271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/>
                <a:t>id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41592" y="2335640"/>
              <a:ext cx="2472219" cy="267556"/>
            </a:xfrm>
            <a:prstGeom prst="rect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3">
              <a:schemeClr val="accent2"/>
            </a:effectRef>
            <a:fontRef idx="minor">
              <a:schemeClr val="dk1"/>
            </a:fontRef>
          </p:style>
        </p:sp>
        <p:sp>
          <p:nvSpPr>
            <p:cNvPr id="13" name="자유형 12"/>
            <p:cNvSpPr/>
            <p:nvPr/>
          </p:nvSpPr>
          <p:spPr>
            <a:xfrm>
              <a:off x="3843018" y="2185985"/>
              <a:ext cx="1191050" cy="139216"/>
            </a:xfrm>
            <a:custGeom>
              <a:avLst/>
              <a:gdLst>
                <a:gd name="connsiteX0" fmla="*/ -4123 w 1191050"/>
                <a:gd name="connsiteY0" fmla="*/ 138953 h 139216"/>
                <a:gd name="connsiteX1" fmla="*/ 755737 w 1191050"/>
                <a:gd name="connsiteY1" fmla="*/ -176 h 139216"/>
                <a:gd name="connsiteX2" fmla="*/ 1194529 w 1191050"/>
                <a:gd name="connsiteY2" fmla="*/ 96144 h 13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1050" h="139216">
                  <a:moveTo>
                    <a:pt x="-4123" y="138953"/>
                  </a:moveTo>
                  <a:cubicBezTo>
                    <a:pt x="122520" y="115764"/>
                    <a:pt x="555961" y="6958"/>
                    <a:pt x="755737" y="-176"/>
                  </a:cubicBezTo>
                  <a:cubicBezTo>
                    <a:pt x="955512" y="-7311"/>
                    <a:pt x="1121397" y="80090"/>
                    <a:pt x="1194529" y="96144"/>
                  </a:cubicBezTo>
                </a:path>
              </a:pathLst>
            </a:custGeom>
            <a:ln>
              <a:solidFill>
                <a:srgbClr val="FF66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49E61B-12D5-8253-C145-C563FD66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61" y="3429000"/>
            <a:ext cx="7531487" cy="31688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D68F9-5E8B-197B-E7A0-184126A5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1" y="1889087"/>
            <a:ext cx="7328277" cy="1454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ADC854-30C9-FD38-88B9-39B012CE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1" y="1245204"/>
            <a:ext cx="1339919" cy="577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89469" y="1728112"/>
            <a:ext cx="5933661" cy="1043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73426" y="1451113"/>
            <a:ext cx="3826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계층형 </a:t>
            </a:r>
            <a:r>
              <a:rPr lang="en-US" altLang="ko-KR" sz="1200" b="1">
                <a:latin typeface="+mj-ea"/>
                <a:ea typeface="+mj-ea"/>
              </a:rPr>
              <a:t>SQL </a:t>
            </a:r>
            <a:r>
              <a:rPr lang="ko-KR" altLang="en-US" sz="1200" b="1">
                <a:latin typeface="+mj-ea"/>
                <a:ea typeface="+mj-ea"/>
              </a:rPr>
              <a:t>실행 결과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23322" y="1728112"/>
            <a:ext cx="1252330" cy="11343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4524674" y="2156791"/>
            <a:ext cx="2381245" cy="407131"/>
          </a:xfrm>
          <a:prstGeom prst="wedgeRectCallout">
            <a:avLst>
              <a:gd name="adj1" fmla="val -74618"/>
              <a:gd name="adj2" fmla="val 2072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ko-KR" sz="1000" b="1">
                <a:solidFill>
                  <a:srgbClr val="000000"/>
                </a:solidFill>
                <a:cs typeface="Times New Roman"/>
              </a:rPr>
              <a:t> 부모 글에 대한 자식 글이 계층형으로 </a:t>
            </a:r>
          </a:p>
          <a:p>
            <a:pPr algn="l" latinLnBrk="1">
              <a:spcAft>
                <a:spcPct val="3000"/>
              </a:spcAft>
            </a:pPr>
            <a:r>
              <a:rPr lang="en-US" altLang="ko-KR" sz="1000" b="1">
                <a:solidFill>
                  <a:srgbClr val="000000"/>
                </a:solidFill>
                <a:cs typeface="Times New Roman"/>
              </a:rPr>
              <a:t> </a:t>
            </a:r>
            <a:r>
              <a:rPr lang="ko-KR" altLang="ko-KR" sz="1000" b="1">
                <a:solidFill>
                  <a:srgbClr val="000000"/>
                </a:solidFill>
                <a:cs typeface="Times New Roman"/>
              </a:rPr>
              <a:t>표시되어 있습니다</a:t>
            </a:r>
            <a:r>
              <a:rPr lang="en-US" altLang="ko-KR" sz="1000" b="1">
                <a:solidFill>
                  <a:srgbClr val="000000"/>
                </a:solidFill>
                <a:cs typeface="Times New Roman"/>
              </a:rPr>
              <a:t>.</a:t>
            </a:r>
            <a:endParaRPr lang="ko-KR" altLang="ko-KR" sz="1000"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2226306" y="2089743"/>
            <a:ext cx="421805" cy="128194"/>
          </a:xfrm>
          <a:custGeom>
            <a:avLst/>
            <a:gdLst>
              <a:gd name="connsiteX0" fmla="*/ -3449 w 421805"/>
              <a:gd name="connsiteY0" fmla="*/ -254 h 128194"/>
              <a:gd name="connsiteX1" fmla="*/ 424640 w 421805"/>
              <a:gd name="connsiteY1" fmla="*/ 128172 h 12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805" h="128194">
                <a:moveTo>
                  <a:pt x="-3449" y="-254"/>
                </a:moveTo>
                <a:cubicBezTo>
                  <a:pt x="67898" y="21149"/>
                  <a:pt x="353291" y="106768"/>
                  <a:pt x="424640" y="12817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2" name="자유형 11"/>
          <p:cNvSpPr/>
          <p:nvPr/>
        </p:nvSpPr>
        <p:spPr>
          <a:xfrm>
            <a:off x="2214694" y="2100826"/>
            <a:ext cx="444433" cy="245330"/>
          </a:xfrm>
          <a:custGeom>
            <a:avLst/>
            <a:gdLst>
              <a:gd name="connsiteX0" fmla="*/ -2540 w 444433"/>
              <a:gd name="connsiteY0" fmla="*/ -635 h 245330"/>
              <a:gd name="connsiteX1" fmla="*/ 446953 w 444433"/>
              <a:gd name="connsiteY1" fmla="*/ 245515 h 24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433" h="245330">
                <a:moveTo>
                  <a:pt x="-2540" y="-635"/>
                </a:moveTo>
                <a:cubicBezTo>
                  <a:pt x="72375" y="40389"/>
                  <a:pt x="372038" y="204490"/>
                  <a:pt x="446953" y="24551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3" name="자유형 12"/>
          <p:cNvSpPr/>
          <p:nvPr/>
        </p:nvSpPr>
        <p:spPr>
          <a:xfrm>
            <a:off x="2215635" y="2368336"/>
            <a:ext cx="442552" cy="128220"/>
          </a:xfrm>
          <a:custGeom>
            <a:avLst/>
            <a:gdLst>
              <a:gd name="connsiteX0" fmla="*/ -3481 w 442552"/>
              <a:gd name="connsiteY0" fmla="*/ -589 h 128220"/>
              <a:gd name="connsiteX1" fmla="*/ 446013 w 442552"/>
              <a:gd name="connsiteY1" fmla="*/ 127837 h 12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552" h="128220">
                <a:moveTo>
                  <a:pt x="-3481" y="-589"/>
                </a:moveTo>
                <a:cubicBezTo>
                  <a:pt x="71434" y="20815"/>
                  <a:pt x="371097" y="106433"/>
                  <a:pt x="446013" y="12783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4" name="직사각형 13"/>
          <p:cNvSpPr txBox="1"/>
          <p:nvPr/>
        </p:nvSpPr>
        <p:spPr>
          <a:xfrm>
            <a:off x="1655637" y="3429000"/>
            <a:ext cx="561226" cy="264795"/>
          </a:xfrm>
          <a:prstGeom prst="rect">
            <a:avLst/>
          </a:prstGeom>
          <a:ln w="9525" cap="flat" cmpd="sng">
            <a:solidFill>
              <a:srgbClr val="FF6600"/>
            </a:solidFill>
            <a:prstDash val="sysDot"/>
            <a:round/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depth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471612" y="2822037"/>
            <a:ext cx="194953" cy="709259"/>
          </a:xfrm>
          <a:custGeom>
            <a:avLst/>
            <a:gdLst>
              <a:gd name="connsiteX0" fmla="*/ 194727 w 194953"/>
              <a:gd name="connsiteY0" fmla="*/ 712255 h 709259"/>
              <a:gd name="connsiteX1" fmla="*/ 12789 w 194953"/>
              <a:gd name="connsiteY1" fmla="*/ 230654 h 709259"/>
              <a:gd name="connsiteX2" fmla="*/ 12789 w 194953"/>
              <a:gd name="connsiteY2" fmla="*/ -4795 h 70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953" h="709259">
                <a:moveTo>
                  <a:pt x="194727" y="712255"/>
                </a:moveTo>
                <a:cubicBezTo>
                  <a:pt x="164404" y="631988"/>
                  <a:pt x="43112" y="350162"/>
                  <a:pt x="12789" y="230654"/>
                </a:cubicBezTo>
                <a:cubicBezTo>
                  <a:pt x="-17534" y="111145"/>
                  <a:pt x="12789" y="34446"/>
                  <a:pt x="12789" y="-4795"/>
                </a:cubicBezTo>
              </a:path>
            </a:pathLst>
          </a:custGeom>
          <a:ln>
            <a:solidFill>
              <a:srgbClr val="FF6600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4220596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46043" y="1520687"/>
            <a:ext cx="7792279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sec03.brd01 </a:t>
            </a:r>
            <a:r>
              <a:rPr lang="ko-KR" altLang="en-US" sz="1200">
                <a:latin typeface="+mj-ea"/>
                <a:ea typeface="+mj-ea"/>
              </a:rPr>
              <a:t>패키지를 새로 만들고 관련된 클래스를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또한 </a:t>
            </a:r>
            <a:r>
              <a:rPr lang="en-US" altLang="ko-KR" sz="1200">
                <a:latin typeface="+mj-ea"/>
                <a:ea typeface="+mj-ea"/>
              </a:rPr>
              <a:t>board01 </a:t>
            </a:r>
            <a:r>
              <a:rPr lang="ko-KR" altLang="en-US" sz="1200">
                <a:latin typeface="+mj-ea"/>
                <a:ea typeface="+mj-ea"/>
              </a:rPr>
              <a:t>폴더를 만들고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listArticles.jsp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12165" y="1982352"/>
            <a:ext cx="2286000" cy="34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626165" y="1372248"/>
            <a:ext cx="7098909" cy="26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BoardController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4032" y="1722292"/>
            <a:ext cx="6867525" cy="3949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1324274" y="5565913"/>
            <a:ext cx="415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7381" y="5416827"/>
            <a:ext cx="98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protected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5842" y="1421295"/>
            <a:ext cx="6361087" cy="506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1481524" y="2713383"/>
            <a:ext cx="415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4631" y="2564297"/>
            <a:ext cx="98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protected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05779" y="4102063"/>
            <a:ext cx="6410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971" y="3952977"/>
            <a:ext cx="986343" cy="26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private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547" y="1468385"/>
            <a:ext cx="6558584" cy="456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355256"/>
            <a:ext cx="9144000" cy="612936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sec03.brd01;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java.io.IOException;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javax.servlet.RequestDispatcher;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javax.servlet.Servlet;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javax.servlet.ServletConfig;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javax.servlet.ServletException;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javax.servlet.annotation.WebServlet;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javax.servlet.http.HttpServletRequest;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javax.servlet.http.HttpServletResponse;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@WebServlet("/board/*")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BoardController extends HttpServlet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BoardService boardService;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ArticleVO articleVO;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void init(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ServletConfig  config</a:t>
            </a:r>
            <a:r>
              <a:rPr lang="ko-KR" altLang="en-US" sz="1200" b="1">
                <a:latin typeface="한컴산뜻돋움"/>
                <a:ea typeface="한컴산뜻돋움"/>
              </a:rPr>
              <a:t>) throws ServletException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boardService = new BoardService();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protected void doGet(HttpServletRequest request, HttpServletResponse response)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protected void doPost(HttpServletRequest request, HttpServletResponse response)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doHandle(request,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403582"/>
            <a:ext cx="9144000" cy="5023763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void doHandle(HttpServletRequest request, HttpServletResponse response)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throws ServletException, IOException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nextPage = "";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response.setContentType("text/html; charset=utf-8");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action = request.getPathInfo();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System.out.println("action:" + action);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List&lt;ArticleVO&gt; articlesList = new ArrayList&lt;ArticleVO&gt;();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if (action == null)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articlesList = boardService.listArticles();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request.setAttribute("articlesList", articlesList);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nextPage = "/board01/listArticles.jsp";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 else if (action.equals("/listArticles.do"))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articlesList = boardService.listArticles();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request.setAttribute("articlesList", articlesList);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nextPage = "/board01/listArticles.jsp";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RequestDispatcher dispatch = request.getRequestDispatcher(nextPage);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dispatch.forward(request, response);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96049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17.2.1 MVC </a:t>
            </a:r>
            <a:r>
              <a:rPr lang="ko-KR" altLang="en-US" b="1"/>
              <a:t>구성 요소와 기능</a:t>
            </a:r>
            <a:endParaRPr lang="en-US" altLang="ko-KR" b="1" spc="-94"/>
          </a:p>
        </p:txBody>
      </p:sp>
      <p:sp>
        <p:nvSpPr>
          <p:cNvPr id="5" name="TextBox 4"/>
          <p:cNvSpPr txBox="1"/>
          <p:nvPr/>
        </p:nvSpPr>
        <p:spPr>
          <a:xfrm>
            <a:off x="801940" y="1933964"/>
            <a:ext cx="4641574" cy="264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MVC</a:t>
            </a:r>
            <a:r>
              <a:rPr lang="ko-KR" altLang="en-US" sz="1200" b="1">
                <a:latin typeface="+mj-ea"/>
                <a:ea typeface="+mj-ea"/>
              </a:rPr>
              <a:t>로 구현된 웹 애플리케이션과 각 구성 요소의 기능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906739" y="2286828"/>
          <a:ext cx="627697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문서" r:id="rId3" imgW="6276491" imgH="3238957" progId="Word.Document.12">
                  <p:link/>
                </p:oleObj>
              </mc:Choice>
              <mc:Fallback>
                <p:oleObj name="문서" r:id="rId3" imgW="6276491" imgH="3238957" progId="Word.Document.12">
                  <p:link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39" y="2286828"/>
                        <a:ext cx="6276975" cy="323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4665" y="573405"/>
            <a:ext cx="6400800" cy="5228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17.2 MVC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디자인 패턴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705678" y="1530626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BoardService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14976" y="1807625"/>
            <a:ext cx="6696604" cy="4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389505"/>
            <a:ext cx="9144000" cy="30109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sec03.brd01;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BoardService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BoardDAO boardDAO;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BoardService()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boardDAO = new BoardDAO();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List&lt;ArticleVO&gt; listArticles()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List&lt;ArticleVO&gt; articlesList = boardDAO.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select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AllArticles();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return articlesList;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1451114"/>
            <a:ext cx="75139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BoardDAO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30" y="1728113"/>
            <a:ext cx="6867939" cy="4748257"/>
            <a:chOff x="785192" y="1907017"/>
            <a:chExt cx="6715705" cy="4566702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4948" y="1907017"/>
              <a:ext cx="6675949" cy="193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9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85192" y="3836503"/>
              <a:ext cx="5078275" cy="26372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24337" y="1187481"/>
            <a:ext cx="6422531" cy="50560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27038" y="6383523"/>
            <a:ext cx="7595272" cy="386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000">
                <a:latin typeface="+mj-ea"/>
                <a:ea typeface="+mj-ea"/>
              </a:rPr>
              <a:t>BoardDAO </a:t>
            </a:r>
            <a:r>
              <a:rPr lang="ko-KR" altLang="en-US" sz="1000">
                <a:latin typeface="+mj-ea"/>
                <a:ea typeface="+mj-ea"/>
              </a:rPr>
              <a:t>클래스의 메서드 이름은 보통 각 메서드들이 실행하는 </a:t>
            </a:r>
            <a:r>
              <a:rPr lang="en-US" altLang="ko-KR" sz="1000">
                <a:latin typeface="+mj-ea"/>
                <a:ea typeface="+mj-ea"/>
              </a:rPr>
              <a:t>SQL</a:t>
            </a:r>
            <a:r>
              <a:rPr lang="ko-KR" altLang="en-US" sz="1000">
                <a:latin typeface="+mj-ea"/>
                <a:ea typeface="+mj-ea"/>
              </a:rPr>
              <a:t>문에 의해 결정됩니다</a:t>
            </a:r>
            <a:r>
              <a:rPr lang="en-US" altLang="ko-KR" sz="1000">
                <a:latin typeface="+mj-ea"/>
                <a:ea typeface="+mj-ea"/>
              </a:rPr>
              <a:t>. </a:t>
            </a:r>
            <a:br>
              <a:rPr lang="en-US" altLang="ko-KR" sz="1000">
                <a:latin typeface="+mj-ea"/>
                <a:ea typeface="+mj-ea"/>
              </a:rPr>
            </a:br>
            <a:r>
              <a:rPr lang="ko-KR" altLang="en-US" sz="1000">
                <a:latin typeface="+mj-ea"/>
                <a:ea typeface="+mj-ea"/>
              </a:rPr>
              <a:t>예를 들어 </a:t>
            </a:r>
            <a:r>
              <a:rPr lang="en-US" altLang="ko-KR" sz="1000">
                <a:latin typeface="+mj-ea"/>
                <a:ea typeface="+mj-ea"/>
              </a:rPr>
              <a:t>selectAllArticles() </a:t>
            </a:r>
            <a:r>
              <a:rPr lang="ko-KR" altLang="en-US" sz="1000">
                <a:latin typeface="+mj-ea"/>
                <a:ea typeface="+mj-ea"/>
              </a:rPr>
              <a:t>메서드는 전체 글 정보를 조회하는 </a:t>
            </a:r>
            <a:r>
              <a:rPr lang="en-US" altLang="ko-KR" sz="1000">
                <a:latin typeface="+mj-ea"/>
                <a:ea typeface="+mj-ea"/>
              </a:rPr>
              <a:t>SQL</a:t>
            </a:r>
            <a:r>
              <a:rPr lang="ko-KR" altLang="en-US" sz="1000">
                <a:latin typeface="+mj-ea"/>
                <a:ea typeface="+mj-ea"/>
              </a:rPr>
              <a:t>문을 실행하므로 메서드 이름에 </a:t>
            </a:r>
            <a:r>
              <a:rPr lang="en-US" altLang="ko-KR" sz="1000">
                <a:latin typeface="+mj-ea"/>
                <a:ea typeface="+mj-ea"/>
              </a:rPr>
              <a:t>selectAll</a:t>
            </a:r>
            <a:r>
              <a:rPr lang="ko-KR" altLang="en-US" sz="1000">
                <a:latin typeface="+mj-ea"/>
                <a:ea typeface="+mj-ea"/>
              </a:rPr>
              <a:t>이 들어갑니다</a:t>
            </a:r>
            <a:r>
              <a:rPr lang="en-US" altLang="ko-KR" sz="1000">
                <a:latin typeface="+mj-ea"/>
                <a:ea typeface="+mj-ea"/>
              </a:rPr>
              <a:t>.</a:t>
            </a:r>
            <a:endParaRPr lang="ko-KR" altLang="en-US" sz="10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038" y="6112711"/>
            <a:ext cx="1928192" cy="248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en-US" altLang="ko-KR" sz="1050" b="1">
                <a:latin typeface="+mj-ea"/>
                <a:ea typeface="+mj-ea"/>
              </a:rPr>
              <a:t>Note</a:t>
            </a:r>
            <a:endParaRPr lang="ko-KR" altLang="en-US" sz="1050" b="1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62479" name="그룹 62478"/>
          <p:cNvGrpSpPr/>
          <p:nvPr/>
        </p:nvGrpSpPr>
        <p:grpSpPr>
          <a:xfrm>
            <a:off x="4644516" y="85922"/>
            <a:ext cx="4433513" cy="2440437"/>
            <a:chOff x="4644516" y="85922"/>
            <a:chExt cx="4433513" cy="2440437"/>
          </a:xfrm>
        </p:grpSpPr>
        <p:grpSp>
          <p:nvGrpSpPr>
            <p:cNvPr id="62477" name="그룹 62476"/>
            <p:cNvGrpSpPr/>
            <p:nvPr/>
          </p:nvGrpSpPr>
          <p:grpSpPr>
            <a:xfrm>
              <a:off x="4644516" y="85922"/>
              <a:ext cx="4433513" cy="1894297"/>
              <a:chOff x="4710487" y="0"/>
              <a:chExt cx="4433513" cy="1894297"/>
            </a:xfrm>
          </p:grpSpPr>
          <p:grpSp>
            <p:nvGrpSpPr>
              <p:cNvPr id="62468" name="그룹 2"/>
              <p:cNvGrpSpPr/>
              <p:nvPr/>
            </p:nvGrpSpPr>
            <p:grpSpPr>
              <a:xfrm>
                <a:off x="4766431" y="0"/>
                <a:ext cx="4377568" cy="1889795"/>
                <a:chOff x="233362" y="1607033"/>
                <a:chExt cx="8715375" cy="3462336"/>
              </a:xfrm>
            </p:grpSpPr>
            <p:pic>
              <p:nvPicPr>
                <p:cNvPr id="6246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alphaModFix/>
                  <a:lum/>
                </a:blip>
                <a:srcRect/>
                <a:stretch>
                  <a:fillRect/>
                </a:stretch>
              </p:blipFill>
              <p:spPr>
                <a:xfrm>
                  <a:off x="233362" y="1607033"/>
                  <a:ext cx="8715375" cy="2371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47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/>
                  <a:lum/>
                </a:blip>
                <a:srcRect/>
                <a:stretch>
                  <a:fillRect/>
                </a:stretch>
              </p:blipFill>
              <p:spPr>
                <a:xfrm>
                  <a:off x="251584" y="3716819"/>
                  <a:ext cx="8677275" cy="1352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471" name="직사각형 8"/>
              <p:cNvSpPr txBox="1"/>
              <p:nvPr/>
            </p:nvSpPr>
            <p:spPr>
              <a:xfrm>
                <a:off x="7201469" y="602143"/>
                <a:ext cx="1829242" cy="396077"/>
              </a:xfrm>
              <a:prstGeom prst="rect">
                <a:avLst/>
              </a:prstGeom>
              <a:ln w="9525" cap="flat" cmpd="sng">
                <a:solidFill>
                  <a:srgbClr val="FF6600"/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000"/>
                  <a:t>왼쪽부터 '   ' 으로 4*(</a:t>
                </a:r>
                <a:r>
                  <a:rPr lang="en-US" altLang="ko-KR" sz="1000"/>
                  <a:t>LEVEL-1)  </a:t>
                </a:r>
                <a:r>
                  <a:rPr lang="ko-KR" altLang="en-US" sz="1000"/>
                  <a:t>자리만큼 채우기</a:t>
                </a:r>
              </a:p>
            </p:txBody>
          </p:sp>
          <p:sp>
            <p:nvSpPr>
              <p:cNvPr id="62472" name="자유형 9"/>
              <p:cNvSpPr/>
              <p:nvPr/>
            </p:nvSpPr>
            <p:spPr>
              <a:xfrm>
                <a:off x="5557631" y="969648"/>
                <a:ext cx="301112" cy="219047"/>
              </a:xfrm>
              <a:custGeom>
                <a:avLst/>
                <a:gdLst>
                  <a:gd name="connsiteX0" fmla="*/ 480992 w 519703"/>
                  <a:gd name="connsiteY0" fmla="*/ -1402 h 319792"/>
                  <a:gd name="connsiteX1" fmla="*/ 213436 w 519703"/>
                  <a:gd name="connsiteY1" fmla="*/ 201940 h 319792"/>
                  <a:gd name="connsiteX2" fmla="*/ 10093 w 519703"/>
                  <a:gd name="connsiteY2" fmla="*/ 255451 h 319792"/>
                  <a:gd name="connsiteX3" fmla="*/ 523801 w 519703"/>
                  <a:gd name="connsiteY3" fmla="*/ 319664 h 319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703" h="319792">
                    <a:moveTo>
                      <a:pt x="480992" y="-1402"/>
                    </a:moveTo>
                    <a:cubicBezTo>
                      <a:pt x="436399" y="32487"/>
                      <a:pt x="291919" y="159131"/>
                      <a:pt x="213436" y="201940"/>
                    </a:cubicBezTo>
                    <a:cubicBezTo>
                      <a:pt x="134953" y="244748"/>
                      <a:pt x="-41634" y="235830"/>
                      <a:pt x="10093" y="255451"/>
                    </a:cubicBezTo>
                    <a:cubicBezTo>
                      <a:pt x="61820" y="275071"/>
                      <a:pt x="438183" y="308962"/>
                      <a:pt x="523801" y="31966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62473" name="직사각형 10"/>
              <p:cNvSpPr txBox="1"/>
              <p:nvPr/>
            </p:nvSpPr>
            <p:spPr>
              <a:xfrm>
                <a:off x="5721133" y="994557"/>
                <a:ext cx="378250" cy="272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/>
                  <a:t>id</a:t>
                </a:r>
              </a:p>
            </p:txBody>
          </p:sp>
          <p:sp>
            <p:nvSpPr>
              <p:cNvPr id="62474" name="직사각형 11"/>
              <p:cNvSpPr/>
              <p:nvPr/>
            </p:nvSpPr>
            <p:spPr>
              <a:xfrm>
                <a:off x="5117020" y="646136"/>
                <a:ext cx="1432387" cy="183267"/>
              </a:xfrm>
              <a:prstGeom prst="rect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3">
                <a:schemeClr val="accent2"/>
              </a:effectRef>
              <a:fontRef idx="minor">
                <a:schemeClr val="dk1"/>
              </a:fontRef>
            </p:style>
          </p:sp>
          <p:sp>
            <p:nvSpPr>
              <p:cNvPr id="62475" name="자유형 12"/>
              <p:cNvSpPr/>
              <p:nvPr/>
            </p:nvSpPr>
            <p:spPr>
              <a:xfrm>
                <a:off x="6508391" y="543627"/>
                <a:ext cx="690086" cy="95358"/>
              </a:xfrm>
              <a:custGeom>
                <a:avLst/>
                <a:gdLst>
                  <a:gd name="connsiteX0" fmla="*/ -4123 w 1191050"/>
                  <a:gd name="connsiteY0" fmla="*/ 138953 h 139216"/>
                  <a:gd name="connsiteX1" fmla="*/ 755737 w 1191050"/>
                  <a:gd name="connsiteY1" fmla="*/ -176 h 139216"/>
                  <a:gd name="connsiteX2" fmla="*/ 1194529 w 1191050"/>
                  <a:gd name="connsiteY2" fmla="*/ 96144 h 13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050" h="139216">
                    <a:moveTo>
                      <a:pt x="-4123" y="138953"/>
                    </a:moveTo>
                    <a:cubicBezTo>
                      <a:pt x="122520" y="115764"/>
                      <a:pt x="555961" y="6958"/>
                      <a:pt x="755737" y="-176"/>
                    </a:cubicBezTo>
                    <a:cubicBezTo>
                      <a:pt x="955512" y="-7311"/>
                      <a:pt x="1121397" y="80090"/>
                      <a:pt x="1194529" y="96144"/>
                    </a:cubicBezTo>
                  </a:path>
                </a:pathLst>
              </a:custGeom>
              <a:ln>
                <a:solidFill>
                  <a:srgbClr val="FF6600"/>
                </a:solidFill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62476" name="직사각형 62475"/>
              <p:cNvSpPr/>
              <p:nvPr/>
            </p:nvSpPr>
            <p:spPr>
              <a:xfrm flipH="1" flipV="1">
                <a:off x="4710487" y="0"/>
                <a:ext cx="4433513" cy="189429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3">
                <a:schemeClr val="accent6"/>
              </a:effectRef>
              <a:fontRef idx="minor">
                <a:schemeClr val="dk1"/>
              </a:fontRef>
            </p:style>
          </p:sp>
        </p:grpSp>
        <p:sp>
          <p:nvSpPr>
            <p:cNvPr id="62478" name="자유형 62477"/>
            <p:cNvSpPr/>
            <p:nvPr/>
          </p:nvSpPr>
          <p:spPr>
            <a:xfrm>
              <a:off x="5263495" y="2018740"/>
              <a:ext cx="2164246" cy="507620"/>
            </a:xfrm>
            <a:custGeom>
              <a:avLst/>
              <a:gdLst>
                <a:gd name="connsiteX0" fmla="*/ 2032226 w 2164246"/>
                <a:gd name="connsiteY0" fmla="*/ -4167 h 507620"/>
                <a:gd name="connsiteX1" fmla="*/ 2042928 w 2164246"/>
                <a:gd name="connsiteY1" fmla="*/ 381113 h 507620"/>
                <a:gd name="connsiteX2" fmla="*/ 362676 w 2164246"/>
                <a:gd name="connsiteY2" fmla="*/ 145664 h 507620"/>
                <a:gd name="connsiteX3" fmla="*/ -1200 w 2164246"/>
                <a:gd name="connsiteY3" fmla="*/ 509540 h 5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4246" h="507620">
                  <a:moveTo>
                    <a:pt x="2032226" y="-4167"/>
                  </a:moveTo>
                  <a:cubicBezTo>
                    <a:pt x="2034009" y="60046"/>
                    <a:pt x="2321187" y="356141"/>
                    <a:pt x="2042928" y="381113"/>
                  </a:cubicBezTo>
                  <a:cubicBezTo>
                    <a:pt x="1764670" y="406085"/>
                    <a:pt x="703364" y="124259"/>
                    <a:pt x="362676" y="145664"/>
                  </a:cubicBezTo>
                  <a:cubicBezTo>
                    <a:pt x="21987" y="167068"/>
                    <a:pt x="59444" y="448894"/>
                    <a:pt x="-1200" y="509540"/>
                  </a:cubicBezTo>
                </a:path>
              </a:pathLst>
            </a:cu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pic>
        <p:nvPicPr>
          <p:cNvPr id="62480" name="그림 62479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120106" y="2757787"/>
            <a:ext cx="2916897" cy="302553"/>
          </a:xfrm>
          <a:prstGeom prst="rect">
            <a:avLst/>
          </a:prstGeom>
        </p:spPr>
      </p:pic>
      <p:sp>
        <p:nvSpPr>
          <p:cNvPr id="62481" name="자유형 62480"/>
          <p:cNvSpPr/>
          <p:nvPr/>
        </p:nvSpPr>
        <p:spPr>
          <a:xfrm>
            <a:off x="6356876" y="891748"/>
            <a:ext cx="1607214" cy="1900025"/>
          </a:xfrm>
          <a:custGeom>
            <a:avLst/>
            <a:gdLst>
              <a:gd name="connsiteX0" fmla="*/ -2952 w 1607214"/>
              <a:gd name="connsiteY0" fmla="*/ -911 h 1900025"/>
              <a:gd name="connsiteX1" fmla="*/ 1441852 w 1607214"/>
              <a:gd name="connsiteY1" fmla="*/ 791054 h 1900025"/>
              <a:gd name="connsiteX2" fmla="*/ 1591683 w 1607214"/>
              <a:gd name="connsiteY2" fmla="*/ 1904088 h 19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214" h="1900025">
                <a:moveTo>
                  <a:pt x="-2952" y="-911"/>
                </a:moveTo>
                <a:cubicBezTo>
                  <a:pt x="237848" y="131082"/>
                  <a:pt x="1176078" y="473554"/>
                  <a:pt x="1441852" y="791054"/>
                </a:cubicBezTo>
                <a:cubicBezTo>
                  <a:pt x="1707623" y="1108554"/>
                  <a:pt x="1566710" y="1718582"/>
                  <a:pt x="1591683" y="1904088"/>
                </a:cubicBezTo>
              </a:path>
            </a:pathLst>
          </a:cu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62482" name="직사각형 62481"/>
          <p:cNvSpPr txBox="1"/>
          <p:nvPr/>
        </p:nvSpPr>
        <p:spPr>
          <a:xfrm>
            <a:off x="6585585" y="3060340"/>
            <a:ext cx="2021205" cy="2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오라클 </a:t>
            </a:r>
            <a:r>
              <a:rPr lang="en-US" altLang="ko-KR" sz="1000"/>
              <a:t>db</a:t>
            </a:r>
            <a:r>
              <a:rPr lang="ko-KR" altLang="en-US" sz="1000"/>
              <a:t>의 </a:t>
            </a:r>
            <a:r>
              <a:rPr lang="en-US" altLang="ko-KR" sz="1000"/>
              <a:t>LPAD</a:t>
            </a:r>
            <a:r>
              <a:rPr lang="ko-KR" altLang="en-US" sz="1000"/>
              <a:t>는 </a:t>
            </a:r>
            <a:r>
              <a:rPr lang="en-US" altLang="ko-KR" sz="1000"/>
              <a:t>JSP</a:t>
            </a:r>
            <a:r>
              <a:rPr lang="ko-KR" altLang="en-US" sz="1000"/>
              <a:t>에서 구현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3" name="그룹 2"/>
          <p:cNvGrpSpPr/>
          <p:nvPr/>
        </p:nvGrpSpPr>
        <p:grpSpPr>
          <a:xfrm>
            <a:off x="952586" y="1328196"/>
            <a:ext cx="6839898" cy="5301204"/>
            <a:chOff x="256641" y="1507102"/>
            <a:chExt cx="6839898" cy="5301204"/>
          </a:xfrm>
        </p:grpSpPr>
        <p:pic>
          <p:nvPicPr>
            <p:cNvPr id="604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73889" y="1507102"/>
              <a:ext cx="5766059" cy="2160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20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56641" y="3498678"/>
              <a:ext cx="6839898" cy="3309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363854"/>
            <a:ext cx="9144001" cy="613029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sec03.brd01;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java.sql.Connection;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java.sql.PreparedStatement;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java.sql.ResultSet;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javax.naming.Context;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javax.naming.InitialContext;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javax.sql.DataSource;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BoardDAO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DataSource dataFactory;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Connection conn;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PreparedStatement pstmt;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BoardDAO()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Context ctx = new InitialContext();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Context envContext = (Context) ctx.lookup("java:/comp/env");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dataFactory = (DataSource) envContext.lookup("jdbc/oracle");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List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selectAllArticles()</a:t>
            </a:r>
            <a:r>
              <a:rPr lang="ko-KR" altLang="en-US" sz="12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List articlesList = new ArrayList();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 = dataFactory.getConnection();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344805"/>
            <a:ext cx="9144000" cy="6492240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String query =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"SELECT LEVEL,articleNO,parentNO,title,content,id,writeDate" 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        + " from t_board"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        + " START WITH  parentNO=0" + " CONNECT BY PRIOR articleNO=parentNO"</a:t>
            </a: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            + " ORDER SIBLINGS BY articleNO DESC";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System.out.println(query);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 = conn.prepareStatement(query);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ResultSet rs = pstmt.executeQuery();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while (rs.next())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int level = rs.getInt("level");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int articleNO = rs.getInt("articleNO");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int parentNO = rs.getInt("parentNO");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title = rs.getString("title");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content = rs.getString("content");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String id = rs.getString("id");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Date writeDate = rs.getDate("writeDate");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ArticleVO article = new ArticleVO();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article.setLevel(level);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article.setArticleNO(articleNO);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article.setParentNO(parentNO);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article.setTitle(title);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article.setContent(content);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article.setId(id);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article.setWriteDate(writeDate);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articlesList.add(article);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rs.close();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pstmt.close();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conn.close();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 catch 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return articlesList;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5" name="TextBox 4"/>
          <p:cNvSpPr txBox="1"/>
          <p:nvPr/>
        </p:nvSpPr>
        <p:spPr>
          <a:xfrm>
            <a:off x="655982" y="1520687"/>
            <a:ext cx="7593495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ArticleVO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r>
              <a:rPr lang="ko-KR" altLang="en-US" sz="1200">
                <a:latin typeface="+mj-ea"/>
                <a:ea typeface="+mj-ea"/>
              </a:rPr>
              <a:t> 조회한 글을 저장하는 </a:t>
            </a:r>
            <a:r>
              <a:rPr lang="en-US" altLang="ko-KR" sz="1200">
                <a:latin typeface="+mj-ea"/>
                <a:ea typeface="+mj-ea"/>
              </a:rPr>
              <a:t>ArticleVO </a:t>
            </a:r>
            <a:r>
              <a:rPr lang="ko-KR" altLang="en-US" sz="1200">
                <a:latin typeface="+mj-ea"/>
                <a:ea typeface="+mj-ea"/>
              </a:rPr>
              <a:t>클래스에 글의 깊이를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저장하는 </a:t>
            </a:r>
            <a:r>
              <a:rPr lang="en-US" altLang="ko-KR" sz="1200">
                <a:latin typeface="+mj-ea"/>
                <a:ea typeface="+mj-ea"/>
              </a:rPr>
              <a:t>level </a:t>
            </a:r>
            <a:r>
              <a:rPr lang="ko-KR" altLang="en-US" sz="1200">
                <a:latin typeface="+mj-ea"/>
                <a:ea typeface="+mj-ea"/>
              </a:rPr>
              <a:t>속성을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1196" y="1982351"/>
            <a:ext cx="6807784" cy="41302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grpSp>
        <p:nvGrpSpPr>
          <p:cNvPr id="3" name="그룹 2"/>
          <p:cNvGrpSpPr/>
          <p:nvPr/>
        </p:nvGrpSpPr>
        <p:grpSpPr>
          <a:xfrm>
            <a:off x="805069" y="1395062"/>
            <a:ext cx="7079031" cy="3037790"/>
            <a:chOff x="646043" y="1395062"/>
            <a:chExt cx="6499363" cy="2711402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10656" y="1395062"/>
              <a:ext cx="5589726" cy="1443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9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46043" y="2818572"/>
              <a:ext cx="6499363" cy="1287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1077505" y="563880"/>
            <a:ext cx="6400800" cy="52171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17.4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모델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 답변형 게시판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63493" name="직사각형 63492"/>
          <p:cNvSpPr txBox="1"/>
          <p:nvPr/>
        </p:nvSpPr>
        <p:spPr>
          <a:xfrm>
            <a:off x="4572000" y="3737635"/>
            <a:ext cx="914400" cy="3657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3496" name="TextBox 63495"/>
          <p:cNvSpPr txBox="1"/>
          <p:nvPr/>
        </p:nvSpPr>
        <p:spPr>
          <a:xfrm>
            <a:off x="1098480" y="4252083"/>
            <a:ext cx="2764321" cy="35901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아래부분은 다음 </a:t>
            </a:r>
            <a:r>
              <a:rPr lang="en-US" altLang="ko-KR">
                <a:solidFill>
                  <a:srgbClr val="FF0000"/>
                </a:solidFill>
              </a:rPr>
              <a:t>PT </a:t>
            </a:r>
            <a:r>
              <a:rPr lang="ko-KR" altLang="en-US">
                <a:solidFill>
                  <a:srgbClr val="FF0000"/>
                </a:solidFill>
              </a:rPr>
              <a:t>참조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17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 모델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방식으로 효율적으로 개발하기</a:t>
            </a:r>
            <a:endParaRPr lang="ko-KR" altLang="en-US" sz="1500"/>
          </a:p>
        </p:txBody>
      </p:sp>
      <p:sp>
        <p:nvSpPr>
          <p:cNvPr id="75785" name="직사각형 75784"/>
          <p:cNvSpPr txBox="1"/>
          <p:nvPr/>
        </p:nvSpPr>
        <p:spPr>
          <a:xfrm>
            <a:off x="0" y="409823"/>
            <a:ext cx="9144000" cy="5750947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sec03.brd01;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java.io.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UnsupportedEncodingException</a:t>
            </a:r>
            <a:r>
              <a:rPr lang="ko-KR" altLang="en-US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>
                <a:solidFill>
                  <a:schemeClr val="dk1"/>
                </a:solidFill>
                <a:latin typeface="한컴산뜻돋움"/>
                <a:ea typeface="한컴산뜻돋움"/>
              </a:rPr>
              <a:t>import java.net.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URLDecoder;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java.net.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URLEncoder</a:t>
            </a:r>
            <a:r>
              <a:rPr lang="ko-KR" altLang="en-US" sz="1200" b="1">
                <a:latin typeface="한컴산뜻돋움"/>
                <a:ea typeface="한컴산뜻돋움"/>
              </a:rPr>
              <a:t>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java.sql.Date;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ArticleVO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int level;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int articleNO;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int parentNO;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title;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content;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imageFileName;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String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Date writeDate;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ArticleVO()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ArticleVO(int level, int articleNO, int parentNO, String title, String content, String imageFileName, String id)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super();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this.level = level;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this.articleNO = articleNO;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this.parentNO = parentNO;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this.title = title;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this.content = content;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this.imageFileName = imageFileName;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this.id = id;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13475</Words>
  <Application>Microsoft Office PowerPoint</Application>
  <PresentationFormat>화면 슬라이드 쇼(4:3)</PresentationFormat>
  <Paragraphs>4843</Paragraphs>
  <Slides>308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연결</vt:lpstr>
      </vt:variant>
      <vt:variant>
        <vt:i4>4</vt:i4>
      </vt:variant>
      <vt:variant>
        <vt:lpstr>슬라이드 제목</vt:lpstr>
      </vt:variant>
      <vt:variant>
        <vt:i4>308</vt:i4>
      </vt:variant>
    </vt:vector>
  </HeadingPairs>
  <TitlesOfParts>
    <vt:vector size="328" baseType="lpstr">
      <vt:lpstr>AppleSDGothicNeo</vt:lpstr>
      <vt:lpstr>-apple-system</vt:lpstr>
      <vt:lpstr>Arial Unicode MS</vt:lpstr>
      <vt:lpstr>Inter</vt:lpstr>
      <vt:lpstr>NanumSquare</vt:lpstr>
      <vt:lpstr>굴림</vt:lpstr>
      <vt:lpstr>맑은 고딕</vt:lpstr>
      <vt:lpstr>한컴산뜻돋움</vt:lpstr>
      <vt:lpstr>함초롬돋움</vt:lpstr>
      <vt:lpstr>함초롬돋움 확장</vt:lpstr>
      <vt:lpstr>함초롬바탕</vt:lpstr>
      <vt:lpstr>Arial</vt:lpstr>
      <vt:lpstr>Calibri</vt:lpstr>
      <vt:lpstr>Times New Roman</vt:lpstr>
      <vt:lpstr>Wingdings</vt:lpstr>
      <vt:lpstr>Office 테마</vt:lpstr>
      <vt:lpstr>file:///C:\Users\daewo\OneDrive\바탕%20화면\강의\도서-자바%20웹을%20다루는%20기술\자바웹_강의교안_v4\17장_모델2%20방식으로%20효율적으로%20개발하기.pptx</vt:lpstr>
      <vt:lpstr>file:///C:\Users\daewo\OneDrive\바탕%20화면\강의\도서-자바%20웹을%20다루는%20기술\자바웹_강의교안_v4\17장_모델2%20방식으로%20효율적으로%20개발하기.pptx</vt:lpstr>
      <vt:lpstr>file:///C:\Users\daewo\OneDrive\바탕%20화면\강의\도서-자바%20웹을%20다루는%20기술\자바웹_강의교안_v4\17장_모델2%20방식으로%20효율적으로%20개발하기.pptx</vt:lpstr>
      <vt:lpstr>file:///C:\Users\daewo\OneDrive\바탕%20화면\강의\도서-자바%20웹을%20다루는%20기술\자바웹_강의교안_v4\17장_모델2%20방식으로%20효율적으로%20개발하기.pptx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BIG603-02</cp:lastModifiedBy>
  <cp:revision>1841</cp:revision>
  <dcterms:created xsi:type="dcterms:W3CDTF">2018-08-29T04:30:46Z</dcterms:created>
  <dcterms:modified xsi:type="dcterms:W3CDTF">2023-02-28T05:51:29Z</dcterms:modified>
  <cp:version/>
</cp:coreProperties>
</file>